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9"/>
  </p:notesMasterIdLst>
  <p:sldIdLst>
    <p:sldId id="256" r:id="rId2"/>
    <p:sldId id="259" r:id="rId3"/>
    <p:sldId id="264" r:id="rId4"/>
    <p:sldId id="258" r:id="rId5"/>
    <p:sldId id="261" r:id="rId6"/>
    <p:sldId id="257" r:id="rId7"/>
    <p:sldId id="266" r:id="rId8"/>
    <p:sldId id="260" r:id="rId9"/>
    <p:sldId id="262" r:id="rId10"/>
    <p:sldId id="263" r:id="rId11"/>
    <p:sldId id="265" r:id="rId12"/>
    <p:sldId id="267" r:id="rId13"/>
    <p:sldId id="268" r:id="rId14"/>
    <p:sldId id="269" r:id="rId15"/>
    <p:sldId id="270" r:id="rId16"/>
    <p:sldId id="271" r:id="rId17"/>
    <p:sldId id="272" r:id="rId18"/>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 xmlns:p14="http://schemas.microsoft.com/office/powerpoint/2010/main" val="0"/>
    </p:ext>
    <p:ext uri="{D31A062A-798A-4329-ABDD-BBA856620510}">
      <p14:defaultImageDpi xmlns=""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2069" autoAdjust="0"/>
  </p:normalViewPr>
  <p:slideViewPr>
    <p:cSldViewPr snapToGrid="0" snapToObjects="1">
      <p:cViewPr varScale="1">
        <p:scale>
          <a:sx n="99" d="100"/>
          <a:sy n="99" d="100"/>
        </p:scale>
        <p:origin x="-774" y="-90"/>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NZ"/>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9DF1A85-B467-4874-BCFC-FE5DD2537859}" type="datetimeFigureOut">
              <a:rPr lang="en-NZ" smtClean="0"/>
              <a:pPr/>
              <a:t>13/11/2012</a:t>
            </a:fld>
            <a:endParaRPr lang="en-NZ"/>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NZ"/>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NZ"/>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3C91C86-18A6-4F0E-BCC5-B0767B445EFD}" type="slidenum">
              <a:rPr lang="en-NZ" smtClean="0"/>
              <a:pPr/>
              <a:t>‹#›</a:t>
            </a:fld>
            <a:endParaRPr lang="en-NZ"/>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www.webindia123.com/goa/people/customs1.htm" TargetMode="External"/><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NZ" dirty="0"/>
          </a:p>
        </p:txBody>
      </p:sp>
      <p:sp>
        <p:nvSpPr>
          <p:cNvPr id="4" name="Slide Number Placeholder 3"/>
          <p:cNvSpPr>
            <a:spLocks noGrp="1"/>
          </p:cNvSpPr>
          <p:nvPr>
            <p:ph type="sldNum" sz="quarter" idx="10"/>
          </p:nvPr>
        </p:nvSpPr>
        <p:spPr/>
        <p:txBody>
          <a:bodyPr/>
          <a:lstStyle/>
          <a:p>
            <a:fld id="{93C91C86-18A6-4F0E-BCC5-B0767B445EFD}" type="slidenum">
              <a:rPr lang="en-NZ" smtClean="0"/>
              <a:pPr/>
              <a:t>1</a:t>
            </a:fld>
            <a:endParaRPr lang="en-NZ"/>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For Filipinos in the Philippines or overseas, our national costume is the Barong </a:t>
            </a:r>
            <a:r>
              <a:rPr lang="en-US" sz="1200" kern="1200" dirty="0" err="1" smtClean="0">
                <a:solidFill>
                  <a:schemeClr val="tx1"/>
                </a:solidFill>
                <a:latin typeface="+mn-lt"/>
                <a:ea typeface="+mn-ea"/>
                <a:cs typeface="+mn-cs"/>
              </a:rPr>
              <a:t>Tagalog</a:t>
            </a:r>
            <a:r>
              <a:rPr lang="en-US" sz="1200" kern="1200" dirty="0" smtClean="0">
                <a:solidFill>
                  <a:schemeClr val="tx1"/>
                </a:solidFill>
                <a:latin typeface="+mn-lt"/>
                <a:ea typeface="+mn-ea"/>
                <a:cs typeface="+mn-cs"/>
              </a:rPr>
              <a:t> (formal transparent shirt) for men and Maria Clara or </a:t>
            </a:r>
            <a:r>
              <a:rPr lang="en-US" sz="1200" kern="1200" dirty="0" err="1" smtClean="0">
                <a:solidFill>
                  <a:schemeClr val="tx1"/>
                </a:solidFill>
                <a:latin typeface="+mn-lt"/>
                <a:ea typeface="+mn-ea"/>
                <a:cs typeface="+mn-cs"/>
              </a:rPr>
              <a:t>Mestiza</a:t>
            </a:r>
            <a:r>
              <a:rPr lang="en-US" sz="1200" kern="1200" dirty="0" smtClean="0">
                <a:solidFill>
                  <a:schemeClr val="tx1"/>
                </a:solidFill>
                <a:latin typeface="+mn-lt"/>
                <a:ea typeface="+mn-ea"/>
                <a:cs typeface="+mn-cs"/>
              </a:rPr>
              <a:t> dress (long embroidered gown with either scarf or butterfly sleeves) for women. This material is part of a top and skirt meant for a special occasion that was brought from the Philippines.  Materials used are </a:t>
            </a:r>
            <a:r>
              <a:rPr lang="en-US" sz="1200" kern="1200" dirty="0" err="1" smtClean="0">
                <a:solidFill>
                  <a:schemeClr val="tx1"/>
                </a:solidFill>
                <a:latin typeface="+mn-lt"/>
                <a:ea typeface="+mn-ea"/>
                <a:cs typeface="+mn-cs"/>
              </a:rPr>
              <a:t>pena</a:t>
            </a:r>
            <a:r>
              <a:rPr lang="en-US" sz="1200" kern="1200" dirty="0" smtClean="0">
                <a:solidFill>
                  <a:schemeClr val="tx1"/>
                </a:solidFill>
                <a:latin typeface="+mn-lt"/>
                <a:ea typeface="+mn-ea"/>
                <a:cs typeface="+mn-cs"/>
              </a:rPr>
              <a:t> (pineapple </a:t>
            </a:r>
            <a:r>
              <a:rPr lang="en-US" sz="1200" kern="1200" dirty="0" err="1" smtClean="0">
                <a:solidFill>
                  <a:schemeClr val="tx1"/>
                </a:solidFill>
                <a:latin typeface="+mn-lt"/>
                <a:ea typeface="+mn-ea"/>
                <a:cs typeface="+mn-cs"/>
              </a:rPr>
              <a:t>fibre</a:t>
            </a:r>
            <a:r>
              <a:rPr lang="en-US" sz="1200" kern="1200" dirty="0" smtClean="0">
                <a:solidFill>
                  <a:schemeClr val="tx1"/>
                </a:solidFill>
                <a:latin typeface="+mn-lt"/>
                <a:ea typeface="+mn-ea"/>
                <a:cs typeface="+mn-cs"/>
              </a:rPr>
              <a:t>) or </a:t>
            </a:r>
            <a:r>
              <a:rPr lang="en-US" sz="1200" kern="1200" dirty="0" err="1" smtClean="0">
                <a:solidFill>
                  <a:schemeClr val="tx1"/>
                </a:solidFill>
                <a:latin typeface="+mn-lt"/>
                <a:ea typeface="+mn-ea"/>
                <a:cs typeface="+mn-cs"/>
              </a:rPr>
              <a:t>jusi</a:t>
            </a:r>
            <a:r>
              <a:rPr lang="en-US" sz="1200" kern="1200" dirty="0" smtClean="0">
                <a:solidFill>
                  <a:schemeClr val="tx1"/>
                </a:solidFill>
                <a:latin typeface="+mn-lt"/>
                <a:ea typeface="+mn-ea"/>
                <a:cs typeface="+mn-cs"/>
              </a:rPr>
              <a:t> (banana </a:t>
            </a:r>
            <a:r>
              <a:rPr lang="en-US" sz="1200" kern="1200" dirty="0" err="1" smtClean="0">
                <a:solidFill>
                  <a:schemeClr val="tx1"/>
                </a:solidFill>
                <a:latin typeface="+mn-lt"/>
                <a:ea typeface="+mn-ea"/>
                <a:cs typeface="+mn-cs"/>
              </a:rPr>
              <a:t>fibre</a:t>
            </a:r>
            <a:r>
              <a:rPr lang="en-US" sz="1200" kern="1200" dirty="0" smtClean="0">
                <a:solidFill>
                  <a:schemeClr val="tx1"/>
                </a:solidFill>
                <a:latin typeface="+mn-lt"/>
                <a:ea typeface="+mn-ea"/>
                <a:cs typeface="+mn-cs"/>
              </a:rPr>
              <a:t>). These costumes symbolize our independence and love of country. The material used here is similar to pineapple </a:t>
            </a:r>
            <a:r>
              <a:rPr lang="en-US" sz="1200" kern="1200" dirty="0" err="1" smtClean="0">
                <a:solidFill>
                  <a:schemeClr val="tx1"/>
                </a:solidFill>
                <a:latin typeface="+mn-lt"/>
                <a:ea typeface="+mn-ea"/>
                <a:cs typeface="+mn-cs"/>
              </a:rPr>
              <a:t>fibre</a:t>
            </a:r>
            <a:r>
              <a:rPr lang="en-US" sz="1200" kern="1200" dirty="0" smtClean="0">
                <a:solidFill>
                  <a:schemeClr val="tx1"/>
                </a:solidFill>
                <a:latin typeface="+mn-lt"/>
                <a:ea typeface="+mn-ea"/>
                <a:cs typeface="+mn-cs"/>
              </a:rPr>
              <a:t> and is embroidered with coconut palms which are very common in our country and feature in our visual arts. Coconuts are vital for food as well as other uses like palms for roofs. </a:t>
            </a:r>
            <a:endParaRPr lang="en-NZ" sz="1200" kern="1200" dirty="0" smtClean="0">
              <a:solidFill>
                <a:schemeClr val="tx1"/>
              </a:solidFill>
              <a:latin typeface="+mn-lt"/>
              <a:ea typeface="+mn-ea"/>
              <a:cs typeface="+mn-cs"/>
            </a:endParaRPr>
          </a:p>
          <a:p>
            <a:endParaRPr lang="en-NZ" dirty="0"/>
          </a:p>
        </p:txBody>
      </p:sp>
      <p:sp>
        <p:nvSpPr>
          <p:cNvPr id="4" name="Slide Number Placeholder 3"/>
          <p:cNvSpPr>
            <a:spLocks noGrp="1"/>
          </p:cNvSpPr>
          <p:nvPr>
            <p:ph type="sldNum" sz="quarter" idx="10"/>
          </p:nvPr>
        </p:nvSpPr>
        <p:spPr/>
        <p:txBody>
          <a:bodyPr/>
          <a:lstStyle/>
          <a:p>
            <a:fld id="{93C91C86-18A6-4F0E-BCC5-B0767B445EFD}" type="slidenum">
              <a:rPr lang="en-NZ" smtClean="0"/>
              <a:pPr/>
              <a:t>10</a:t>
            </a:fld>
            <a:endParaRPr lang="en-NZ"/>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 </a:t>
            </a:r>
            <a:endParaRPr lang="en-NZ"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The </a:t>
            </a:r>
            <a:r>
              <a:rPr lang="en-US" sz="1200" kern="1200" dirty="0" err="1" smtClean="0">
                <a:solidFill>
                  <a:schemeClr val="tx1"/>
                </a:solidFill>
                <a:latin typeface="+mn-lt"/>
                <a:ea typeface="+mn-ea"/>
                <a:cs typeface="+mn-cs"/>
              </a:rPr>
              <a:t>Matyó</a:t>
            </a:r>
            <a:r>
              <a:rPr lang="en-US" sz="1200" kern="1200" dirty="0" smtClean="0">
                <a:solidFill>
                  <a:schemeClr val="tx1"/>
                </a:solidFill>
                <a:latin typeface="+mn-lt"/>
                <a:ea typeface="+mn-ea"/>
                <a:cs typeface="+mn-cs"/>
              </a:rPr>
              <a:t> embroidery is famous for its colorful, densely patterned designs predominantly decorated with red leaves and flowers. The most well-known, trademark-like </a:t>
            </a:r>
            <a:r>
              <a:rPr lang="en-US" sz="1200" kern="1200" dirty="0" err="1" smtClean="0">
                <a:solidFill>
                  <a:schemeClr val="tx1"/>
                </a:solidFill>
                <a:latin typeface="+mn-lt"/>
                <a:ea typeface="+mn-ea"/>
                <a:cs typeface="+mn-cs"/>
              </a:rPr>
              <a:t>Matyó</a:t>
            </a:r>
            <a:r>
              <a:rPr lang="en-US" sz="1200" kern="1200" dirty="0" smtClean="0">
                <a:solidFill>
                  <a:schemeClr val="tx1"/>
                </a:solidFill>
                <a:latin typeface="+mn-lt"/>
                <a:ea typeface="+mn-ea"/>
                <a:cs typeface="+mn-cs"/>
              </a:rPr>
              <a:t> pattern is the rose. The colors used in </a:t>
            </a:r>
            <a:r>
              <a:rPr lang="en-US" sz="1200" kern="1200" dirty="0" err="1" smtClean="0">
                <a:solidFill>
                  <a:schemeClr val="tx1"/>
                </a:solidFill>
                <a:latin typeface="+mn-lt"/>
                <a:ea typeface="+mn-ea"/>
                <a:cs typeface="+mn-cs"/>
              </a:rPr>
              <a:t>Matyo</a:t>
            </a:r>
            <a:r>
              <a:rPr lang="en-US" sz="1200" kern="1200" dirty="0" smtClean="0">
                <a:solidFill>
                  <a:schemeClr val="tx1"/>
                </a:solidFill>
                <a:latin typeface="+mn-lt"/>
                <a:ea typeface="+mn-ea"/>
                <a:cs typeface="+mn-cs"/>
              </a:rPr>
              <a:t> work symbolize elements of Hungarian life. Red represents joy, black of the earth, and blue of death and grief. The </a:t>
            </a:r>
            <a:r>
              <a:rPr lang="en-US" sz="1200" kern="1200" dirty="0" err="1" smtClean="0">
                <a:solidFill>
                  <a:schemeClr val="tx1"/>
                </a:solidFill>
                <a:latin typeface="+mn-lt"/>
                <a:ea typeface="+mn-ea"/>
                <a:cs typeface="+mn-cs"/>
              </a:rPr>
              <a:t>Matyó</a:t>
            </a:r>
            <a:r>
              <a:rPr lang="en-US" sz="1200" kern="1200" dirty="0" smtClean="0">
                <a:solidFill>
                  <a:schemeClr val="tx1"/>
                </a:solidFill>
                <a:latin typeface="+mn-lt"/>
                <a:ea typeface="+mn-ea"/>
                <a:cs typeface="+mn-cs"/>
              </a:rPr>
              <a:t> people are an ethnic group, who live in </a:t>
            </a:r>
            <a:r>
              <a:rPr lang="en-US" sz="1200" kern="1200" dirty="0" err="1" smtClean="0">
                <a:solidFill>
                  <a:schemeClr val="tx1"/>
                </a:solidFill>
                <a:latin typeface="+mn-lt"/>
                <a:ea typeface="+mn-ea"/>
                <a:cs typeface="+mn-cs"/>
              </a:rPr>
              <a:t>Mezőkövesd</a:t>
            </a:r>
            <a:r>
              <a:rPr lang="en-US" sz="1200" kern="1200" dirty="0" smtClean="0">
                <a:solidFill>
                  <a:schemeClr val="tx1"/>
                </a:solidFill>
                <a:latin typeface="+mn-lt"/>
                <a:ea typeface="+mn-ea"/>
                <a:cs typeface="+mn-cs"/>
              </a:rPr>
              <a:t> and its neighboring villages, </a:t>
            </a:r>
            <a:r>
              <a:rPr lang="en-US" sz="1200" kern="1200" dirty="0" err="1" smtClean="0">
                <a:solidFill>
                  <a:schemeClr val="tx1"/>
                </a:solidFill>
                <a:latin typeface="+mn-lt"/>
                <a:ea typeface="+mn-ea"/>
                <a:cs typeface="+mn-cs"/>
              </a:rPr>
              <a:t>Tard</a:t>
            </a:r>
            <a:r>
              <a:rPr lang="en-US" sz="1200" kern="1200" dirty="0" smtClean="0">
                <a:solidFill>
                  <a:schemeClr val="tx1"/>
                </a:solidFill>
                <a:latin typeface="+mn-lt"/>
                <a:ea typeface="+mn-ea"/>
                <a:cs typeface="+mn-cs"/>
              </a:rPr>
              <a:t> and </a:t>
            </a:r>
            <a:r>
              <a:rPr lang="en-US" sz="1200" kern="1200" dirty="0" err="1" smtClean="0">
                <a:solidFill>
                  <a:schemeClr val="tx1"/>
                </a:solidFill>
                <a:latin typeface="+mn-lt"/>
                <a:ea typeface="+mn-ea"/>
                <a:cs typeface="+mn-cs"/>
              </a:rPr>
              <a:t>Szentistván</a:t>
            </a:r>
            <a:r>
              <a:rPr lang="en-US" sz="1200" kern="1200" dirty="0" smtClean="0">
                <a:solidFill>
                  <a:schemeClr val="tx1"/>
                </a:solidFill>
                <a:latin typeface="+mn-lt"/>
                <a:ea typeface="+mn-ea"/>
                <a:cs typeface="+mn-cs"/>
              </a:rPr>
              <a:t>, in the North East part of Hungary. The name </a:t>
            </a:r>
            <a:r>
              <a:rPr lang="en-US" sz="1200" kern="1200" dirty="0" err="1" smtClean="0">
                <a:solidFill>
                  <a:schemeClr val="tx1"/>
                </a:solidFill>
                <a:latin typeface="+mn-lt"/>
                <a:ea typeface="+mn-ea"/>
                <a:cs typeface="+mn-cs"/>
              </a:rPr>
              <a:t>Matyó</a:t>
            </a:r>
            <a:r>
              <a:rPr lang="en-US" sz="1200" kern="1200" dirty="0" smtClean="0">
                <a:solidFill>
                  <a:schemeClr val="tx1"/>
                </a:solidFill>
                <a:latin typeface="+mn-lt"/>
                <a:ea typeface="+mn-ea"/>
                <a:cs typeface="+mn-cs"/>
              </a:rPr>
              <a:t> originates from the 15th century when King Matthias recognized </a:t>
            </a:r>
            <a:r>
              <a:rPr lang="en-US" sz="1200" kern="1200" dirty="0" err="1" smtClean="0">
                <a:solidFill>
                  <a:schemeClr val="tx1"/>
                </a:solidFill>
                <a:latin typeface="+mn-lt"/>
                <a:ea typeface="+mn-ea"/>
                <a:cs typeface="+mn-cs"/>
              </a:rPr>
              <a:t>Mezőkövesd</a:t>
            </a:r>
            <a:r>
              <a:rPr lang="en-US" sz="1200" kern="1200" dirty="0" smtClean="0">
                <a:solidFill>
                  <a:schemeClr val="tx1"/>
                </a:solidFill>
                <a:latin typeface="+mn-lt"/>
                <a:ea typeface="+mn-ea"/>
                <a:cs typeface="+mn-cs"/>
              </a:rPr>
              <a:t> as a 'Free Royal Town'.</a:t>
            </a:r>
            <a:endParaRPr lang="en-NZ" sz="1200" kern="1200" dirty="0" smtClean="0">
              <a:solidFill>
                <a:schemeClr val="tx1"/>
              </a:solidFill>
              <a:latin typeface="+mn-lt"/>
              <a:ea typeface="+mn-ea"/>
              <a:cs typeface="+mn-cs"/>
            </a:endParaRPr>
          </a:p>
          <a:p>
            <a:endParaRPr lang="en-NZ" dirty="0"/>
          </a:p>
        </p:txBody>
      </p:sp>
      <p:sp>
        <p:nvSpPr>
          <p:cNvPr id="4" name="Slide Number Placeholder 3"/>
          <p:cNvSpPr>
            <a:spLocks noGrp="1"/>
          </p:cNvSpPr>
          <p:nvPr>
            <p:ph type="sldNum" sz="quarter" idx="10"/>
          </p:nvPr>
        </p:nvSpPr>
        <p:spPr/>
        <p:txBody>
          <a:bodyPr/>
          <a:lstStyle/>
          <a:p>
            <a:fld id="{93C91C86-18A6-4F0E-BCC5-B0767B445EFD}" type="slidenum">
              <a:rPr lang="en-NZ" smtClean="0"/>
              <a:pPr/>
              <a:t>11</a:t>
            </a:fld>
            <a:endParaRPr lang="en-NZ"/>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kern="1200" dirty="0" smtClean="0">
                <a:solidFill>
                  <a:schemeClr val="tx1"/>
                </a:solidFill>
                <a:latin typeface="+mn-lt"/>
                <a:ea typeface="+mn-ea"/>
                <a:cs typeface="+mn-cs"/>
              </a:rPr>
              <a:t>The fine mat covering the station of the cross was hand made especially by the women in  the family of Fr Leone </a:t>
            </a:r>
            <a:r>
              <a:rPr lang="en-GB" sz="1200" kern="1200" dirty="0" err="1" smtClean="0">
                <a:solidFill>
                  <a:schemeClr val="tx1"/>
                </a:solidFill>
                <a:latin typeface="+mn-lt"/>
                <a:ea typeface="+mn-ea"/>
                <a:cs typeface="+mn-cs"/>
              </a:rPr>
              <a:t>Iosefo</a:t>
            </a:r>
            <a:r>
              <a:rPr lang="en-GB" sz="1200" kern="1200" dirty="0" smtClean="0">
                <a:solidFill>
                  <a:schemeClr val="tx1"/>
                </a:solidFill>
                <a:latin typeface="+mn-lt"/>
                <a:ea typeface="+mn-ea"/>
                <a:cs typeface="+mn-cs"/>
              </a:rPr>
              <a:t>, the priest in Sacramental Ministry for Wellington South Pastoral Area. Fine mats used in the church must be made from a special leaf called </a:t>
            </a:r>
            <a:r>
              <a:rPr lang="en-GB" sz="1200" kern="1200" dirty="0" err="1" smtClean="0">
                <a:solidFill>
                  <a:schemeClr val="tx1"/>
                </a:solidFill>
                <a:latin typeface="+mn-lt"/>
                <a:ea typeface="+mn-ea"/>
                <a:cs typeface="+mn-cs"/>
              </a:rPr>
              <a:t>Lakei</a:t>
            </a:r>
            <a:r>
              <a:rPr lang="en-GB" sz="1200" kern="1200" dirty="0" smtClean="0">
                <a:solidFill>
                  <a:schemeClr val="tx1"/>
                </a:solidFill>
                <a:latin typeface="+mn-lt"/>
                <a:ea typeface="+mn-ea"/>
                <a:cs typeface="+mn-cs"/>
              </a:rPr>
              <a:t>. The </a:t>
            </a:r>
            <a:r>
              <a:rPr lang="en-GB" sz="1200" kern="1200" dirty="0" err="1" smtClean="0">
                <a:solidFill>
                  <a:schemeClr val="tx1"/>
                </a:solidFill>
                <a:latin typeface="+mn-lt"/>
                <a:ea typeface="+mn-ea"/>
                <a:cs typeface="+mn-cs"/>
              </a:rPr>
              <a:t>Lakei</a:t>
            </a:r>
            <a:r>
              <a:rPr lang="en-GB" sz="1200" kern="1200" dirty="0" smtClean="0">
                <a:solidFill>
                  <a:schemeClr val="tx1"/>
                </a:solidFill>
                <a:latin typeface="+mn-lt"/>
                <a:ea typeface="+mn-ea"/>
                <a:cs typeface="+mn-cs"/>
              </a:rPr>
              <a:t> leaves are green in their natural state but by treating them in a special way they are bleached white. It is the whiteness of the mat that makes it worthy to be used inside a church. This station has become special to the community of St Anne’s because Fr Leone suffered a stroke recently and will not been able to return to ministry in the immediate future.</a:t>
            </a:r>
            <a:endParaRPr lang="en-NZ" sz="1200" kern="1200" smtClean="0">
              <a:solidFill>
                <a:schemeClr val="tx1"/>
              </a:solidFill>
              <a:latin typeface="+mn-lt"/>
              <a:ea typeface="+mn-ea"/>
              <a:cs typeface="+mn-cs"/>
            </a:endParaRPr>
          </a:p>
          <a:p>
            <a:endParaRPr lang="en-NZ" dirty="0"/>
          </a:p>
        </p:txBody>
      </p:sp>
      <p:sp>
        <p:nvSpPr>
          <p:cNvPr id="4" name="Slide Number Placeholder 3"/>
          <p:cNvSpPr>
            <a:spLocks noGrp="1"/>
          </p:cNvSpPr>
          <p:nvPr>
            <p:ph type="sldNum" sz="quarter" idx="10"/>
          </p:nvPr>
        </p:nvSpPr>
        <p:spPr/>
        <p:txBody>
          <a:bodyPr/>
          <a:lstStyle/>
          <a:p>
            <a:fld id="{93C91C86-18A6-4F0E-BCC5-B0767B445EFD}" type="slidenum">
              <a:rPr lang="en-NZ" smtClean="0"/>
              <a:pPr/>
              <a:t>12</a:t>
            </a:fld>
            <a:endParaRPr lang="en-NZ"/>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b="1" kern="1200" dirty="0" err="1" smtClean="0">
                <a:solidFill>
                  <a:schemeClr val="tx1"/>
                </a:solidFill>
                <a:latin typeface="+mn-lt"/>
                <a:ea typeface="+mn-ea"/>
                <a:cs typeface="+mn-cs"/>
              </a:rPr>
              <a:t>Jezus</a:t>
            </a:r>
            <a:r>
              <a:rPr lang="en-US" sz="1200" b="1" kern="1200" dirty="0" smtClean="0">
                <a:solidFill>
                  <a:schemeClr val="tx1"/>
                </a:solidFill>
                <a:latin typeface="+mn-lt"/>
                <a:ea typeface="+mn-ea"/>
                <a:cs typeface="+mn-cs"/>
              </a:rPr>
              <a:t> </a:t>
            </a:r>
            <a:r>
              <a:rPr lang="en-US" sz="1200" b="1" kern="1200" dirty="0" err="1" smtClean="0">
                <a:solidFill>
                  <a:schemeClr val="tx1"/>
                </a:solidFill>
                <a:latin typeface="+mn-lt"/>
                <a:ea typeface="+mn-ea"/>
                <a:cs typeface="+mn-cs"/>
              </a:rPr>
              <a:t>umiera</a:t>
            </a:r>
            <a:r>
              <a:rPr lang="en-US" sz="1200" b="1" kern="1200" dirty="0" smtClean="0">
                <a:solidFill>
                  <a:schemeClr val="tx1"/>
                </a:solidFill>
                <a:latin typeface="+mn-lt"/>
                <a:ea typeface="+mn-ea"/>
                <a:cs typeface="+mn-cs"/>
              </a:rPr>
              <a:t> </a:t>
            </a:r>
            <a:r>
              <a:rPr lang="en-US" sz="1200" b="1" kern="1200" dirty="0" err="1" smtClean="0">
                <a:solidFill>
                  <a:schemeClr val="tx1"/>
                </a:solidFill>
                <a:latin typeface="+mn-lt"/>
                <a:ea typeface="+mn-ea"/>
                <a:cs typeface="+mn-cs"/>
              </a:rPr>
              <a:t>na</a:t>
            </a:r>
            <a:r>
              <a:rPr lang="en-US" sz="1200" b="1" kern="1200" dirty="0" smtClean="0">
                <a:solidFill>
                  <a:schemeClr val="tx1"/>
                </a:solidFill>
                <a:latin typeface="+mn-lt"/>
                <a:ea typeface="+mn-ea"/>
                <a:cs typeface="+mn-cs"/>
              </a:rPr>
              <a:t> </a:t>
            </a:r>
            <a:r>
              <a:rPr lang="en-US" sz="1200" b="1" kern="1200" dirty="0" err="1" smtClean="0">
                <a:solidFill>
                  <a:schemeClr val="tx1"/>
                </a:solidFill>
                <a:latin typeface="+mn-lt"/>
                <a:ea typeface="+mn-ea"/>
                <a:cs typeface="+mn-cs"/>
              </a:rPr>
              <a:t>krzyżu</a:t>
            </a:r>
            <a:r>
              <a:rPr lang="en-US" sz="1200" b="1" kern="1200" dirty="0" smtClean="0">
                <a:solidFill>
                  <a:schemeClr val="tx1"/>
                </a:solidFill>
                <a:latin typeface="+mn-lt"/>
                <a:ea typeface="+mn-ea"/>
                <a:cs typeface="+mn-cs"/>
              </a:rPr>
              <a:t>	(</a:t>
            </a:r>
            <a:r>
              <a:rPr lang="en-NZ" sz="1200" b="1" kern="1200" dirty="0" smtClean="0">
                <a:solidFill>
                  <a:schemeClr val="tx1"/>
                </a:solidFill>
                <a:latin typeface="+mn-lt"/>
                <a:ea typeface="+mn-ea"/>
                <a:cs typeface="+mn-cs"/>
              </a:rPr>
              <a:t>Poland)</a:t>
            </a:r>
            <a:endParaRPr lang="en-NZ"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This fabric is known as </a:t>
            </a:r>
            <a:r>
              <a:rPr lang="en-US" sz="1200" kern="1200" dirty="0" err="1" smtClean="0">
                <a:solidFill>
                  <a:schemeClr val="tx1"/>
                </a:solidFill>
                <a:latin typeface="+mn-lt"/>
                <a:ea typeface="+mn-ea"/>
                <a:cs typeface="+mn-cs"/>
              </a:rPr>
              <a:t>Pasiaki</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Lowickie</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Pasiaki</a:t>
            </a:r>
            <a:r>
              <a:rPr lang="en-US" sz="1200" kern="1200" dirty="0" smtClean="0">
                <a:solidFill>
                  <a:schemeClr val="tx1"/>
                </a:solidFill>
                <a:latin typeface="+mn-lt"/>
                <a:ea typeface="+mn-ea"/>
                <a:cs typeface="+mn-cs"/>
              </a:rPr>
              <a:t> means stripy fabric. It originated in </a:t>
            </a:r>
            <a:r>
              <a:rPr lang="en-US" sz="1200" kern="1200" dirty="0" err="1" smtClean="0">
                <a:solidFill>
                  <a:schemeClr val="tx1"/>
                </a:solidFill>
                <a:latin typeface="+mn-lt"/>
                <a:ea typeface="+mn-ea"/>
                <a:cs typeface="+mn-cs"/>
              </a:rPr>
              <a:t>Lowicz</a:t>
            </a:r>
            <a:r>
              <a:rPr lang="en-US" sz="1200" kern="1200" dirty="0" smtClean="0">
                <a:solidFill>
                  <a:schemeClr val="tx1"/>
                </a:solidFill>
                <a:latin typeface="+mn-lt"/>
                <a:ea typeface="+mn-ea"/>
                <a:cs typeface="+mn-cs"/>
              </a:rPr>
              <a:t>, Central Poland. The fabric was made of brightly </a:t>
            </a:r>
            <a:r>
              <a:rPr lang="en-US" sz="1200" kern="1200" dirty="0" err="1" smtClean="0">
                <a:solidFill>
                  <a:schemeClr val="tx1"/>
                </a:solidFill>
                <a:latin typeface="+mn-lt"/>
                <a:ea typeface="+mn-ea"/>
                <a:cs typeface="+mn-cs"/>
              </a:rPr>
              <a:t>coloured</a:t>
            </a:r>
            <a:r>
              <a:rPr lang="en-US" sz="1200" kern="1200" dirty="0" smtClean="0">
                <a:solidFill>
                  <a:schemeClr val="tx1"/>
                </a:solidFill>
                <a:latin typeface="+mn-lt"/>
                <a:ea typeface="+mn-ea"/>
                <a:cs typeface="+mn-cs"/>
              </a:rPr>
              <a:t> wool which was spun, dyed and woven at home. In the old days </a:t>
            </a:r>
            <a:r>
              <a:rPr lang="en-US" sz="1200" kern="1200" dirty="0" err="1" smtClean="0">
                <a:solidFill>
                  <a:schemeClr val="tx1"/>
                </a:solidFill>
                <a:latin typeface="+mn-lt"/>
                <a:ea typeface="+mn-ea"/>
                <a:cs typeface="+mn-cs"/>
              </a:rPr>
              <a:t>pasiaki</a:t>
            </a:r>
            <a:r>
              <a:rPr lang="en-US" sz="1200" kern="1200" dirty="0" smtClean="0">
                <a:solidFill>
                  <a:schemeClr val="tx1"/>
                </a:solidFill>
                <a:latin typeface="+mn-lt"/>
                <a:ea typeface="+mn-ea"/>
                <a:cs typeface="+mn-cs"/>
              </a:rPr>
              <a:t> were used as bedspreads, runners, furniture covers, warm winter skirts and even as wall hangings ­both as decorations and to make the room warmer in winter. Now, other articles are made of this fabric, such as bags and small decorative things, mostly for the tourist market.</a:t>
            </a:r>
            <a:endParaRPr lang="en-NZ" sz="1200" kern="1200" dirty="0" smtClean="0">
              <a:solidFill>
                <a:schemeClr val="tx1"/>
              </a:solidFill>
              <a:latin typeface="+mn-lt"/>
              <a:ea typeface="+mn-ea"/>
              <a:cs typeface="+mn-cs"/>
            </a:endParaRPr>
          </a:p>
          <a:p>
            <a:endParaRPr lang="en-NZ" dirty="0"/>
          </a:p>
        </p:txBody>
      </p:sp>
      <p:sp>
        <p:nvSpPr>
          <p:cNvPr id="4" name="Slide Number Placeholder 3"/>
          <p:cNvSpPr>
            <a:spLocks noGrp="1"/>
          </p:cNvSpPr>
          <p:nvPr>
            <p:ph type="sldNum" sz="quarter" idx="10"/>
          </p:nvPr>
        </p:nvSpPr>
        <p:spPr/>
        <p:txBody>
          <a:bodyPr/>
          <a:lstStyle/>
          <a:p>
            <a:fld id="{93C91C86-18A6-4F0E-BCC5-B0767B445EFD}" type="slidenum">
              <a:rPr lang="en-NZ" smtClean="0"/>
              <a:pPr/>
              <a:t>13</a:t>
            </a:fld>
            <a:endParaRPr lang="en-NZ"/>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NZ" sz="1200" kern="1200" dirty="0" smtClean="0">
                <a:solidFill>
                  <a:schemeClr val="tx1"/>
                </a:solidFill>
                <a:latin typeface="+mn-lt"/>
                <a:ea typeface="+mn-ea"/>
                <a:cs typeface="+mn-cs"/>
              </a:rPr>
              <a:t>The fabric for the Kerala community was purchased especially for St Anne's Stations of the Cross by a member of the community travelling to New Zealand. The contributors were amazed when they saw which station of the cross the fabric was attached to. Their home church in Kerala has a very large statue of the Pieta, and the people there have a deep devotion to it. So when they saw that the Station was that of Mary holding her son, they felt that they truly belonged to the community at St Anne's, and that the connection with home was complete.</a:t>
            </a:r>
          </a:p>
          <a:p>
            <a:endParaRPr lang="en-NZ" dirty="0"/>
          </a:p>
        </p:txBody>
      </p:sp>
      <p:sp>
        <p:nvSpPr>
          <p:cNvPr id="4" name="Slide Number Placeholder 3"/>
          <p:cNvSpPr>
            <a:spLocks noGrp="1"/>
          </p:cNvSpPr>
          <p:nvPr>
            <p:ph type="sldNum" sz="quarter" idx="10"/>
          </p:nvPr>
        </p:nvSpPr>
        <p:spPr/>
        <p:txBody>
          <a:bodyPr/>
          <a:lstStyle/>
          <a:p>
            <a:fld id="{93C91C86-18A6-4F0E-BCC5-B0767B445EFD}" type="slidenum">
              <a:rPr lang="en-NZ" smtClean="0"/>
              <a:pPr/>
              <a:t>14</a:t>
            </a:fld>
            <a:endParaRPr lang="en-NZ"/>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sz="1200" kern="1200" dirty="0" smtClean="0">
                <a:solidFill>
                  <a:schemeClr val="tx1"/>
                </a:solidFill>
                <a:latin typeface="+mn-lt"/>
                <a:ea typeface="+mn-ea"/>
                <a:cs typeface="+mn-cs"/>
              </a:rPr>
              <a:t>The symbols on the station are based around the Tongan Coat of Arms, and the seal of the Tongan King. Images such as the </a:t>
            </a:r>
            <a:r>
              <a:rPr lang="en-GB" sz="1200" i="1" kern="1200" dirty="0" err="1" smtClean="0">
                <a:solidFill>
                  <a:schemeClr val="tx1"/>
                </a:solidFill>
                <a:latin typeface="+mn-lt"/>
                <a:ea typeface="+mn-ea"/>
                <a:cs typeface="+mn-cs"/>
              </a:rPr>
              <a:t>Tanoa</a:t>
            </a:r>
            <a:r>
              <a:rPr lang="en-GB" sz="1200" kern="1200" dirty="0" smtClean="0">
                <a:solidFill>
                  <a:schemeClr val="tx1"/>
                </a:solidFill>
                <a:latin typeface="+mn-lt"/>
                <a:ea typeface="+mn-ea"/>
                <a:cs typeface="+mn-cs"/>
              </a:rPr>
              <a:t> or kava Bowl are not unique to Tonga but play a significant role in community life. It is significant too that St Anne’s use a Kava bowl as a paten  during our Sunday Masses.</a:t>
            </a:r>
            <a:endParaRPr lang="en-NZ" sz="1200" kern="1200" dirty="0" smtClean="0">
              <a:solidFill>
                <a:schemeClr val="tx1"/>
              </a:solidFill>
              <a:latin typeface="+mn-lt"/>
              <a:ea typeface="+mn-ea"/>
              <a:cs typeface="+mn-cs"/>
            </a:endParaRPr>
          </a:p>
          <a:p>
            <a:r>
              <a:rPr lang="en-GB" sz="1200" kern="1200" dirty="0" smtClean="0">
                <a:solidFill>
                  <a:schemeClr val="tx1"/>
                </a:solidFill>
                <a:latin typeface="+mn-lt"/>
                <a:ea typeface="+mn-ea"/>
                <a:cs typeface="+mn-cs"/>
              </a:rPr>
              <a:t>The Coat of Arms has three stars and three swords all representing the three lines of Royal families in Tonga. There is also a dove carrying an olive branch, representing the hope of peace in their country.</a:t>
            </a:r>
            <a:endParaRPr lang="en-NZ" sz="1200" kern="1200" smtClean="0">
              <a:solidFill>
                <a:schemeClr val="tx1"/>
              </a:solidFill>
              <a:latin typeface="+mn-lt"/>
              <a:ea typeface="+mn-ea"/>
              <a:cs typeface="+mn-cs"/>
            </a:endParaRPr>
          </a:p>
          <a:p>
            <a:endParaRPr lang="en-NZ" dirty="0"/>
          </a:p>
        </p:txBody>
      </p:sp>
      <p:sp>
        <p:nvSpPr>
          <p:cNvPr id="4" name="Slide Number Placeholder 3"/>
          <p:cNvSpPr>
            <a:spLocks noGrp="1"/>
          </p:cNvSpPr>
          <p:nvPr>
            <p:ph type="sldNum" sz="quarter" idx="10"/>
          </p:nvPr>
        </p:nvSpPr>
        <p:spPr/>
        <p:txBody>
          <a:bodyPr/>
          <a:lstStyle/>
          <a:p>
            <a:fld id="{93C91C86-18A6-4F0E-BCC5-B0767B445EFD}" type="slidenum">
              <a:rPr lang="en-NZ" smtClean="0"/>
              <a:pPr/>
              <a:t>15</a:t>
            </a:fld>
            <a:endParaRPr lang="en-NZ"/>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NZ" sz="1200" kern="1200" dirty="0" smtClean="0">
                <a:solidFill>
                  <a:schemeClr val="tx1"/>
                </a:solidFill>
                <a:latin typeface="+mn-lt"/>
                <a:ea typeface="+mn-ea"/>
                <a:cs typeface="+mn-cs"/>
              </a:rPr>
              <a:t>The dominant pattern on this material is the silver fern or koru representing life, growth and harmony. The colour red is often used in </a:t>
            </a:r>
            <a:r>
              <a:rPr lang="en-NZ" sz="1200" kern="1200" dirty="0" err="1" smtClean="0">
                <a:solidFill>
                  <a:schemeClr val="tx1"/>
                </a:solidFill>
                <a:latin typeface="+mn-lt"/>
                <a:ea typeface="+mn-ea"/>
                <a:cs typeface="+mn-cs"/>
              </a:rPr>
              <a:t>Māori</a:t>
            </a:r>
            <a:r>
              <a:rPr lang="en-NZ" sz="1200" kern="1200" dirty="0" smtClean="0">
                <a:solidFill>
                  <a:schemeClr val="tx1"/>
                </a:solidFill>
                <a:latin typeface="+mn-lt"/>
                <a:ea typeface="+mn-ea"/>
                <a:cs typeface="+mn-cs"/>
              </a:rPr>
              <a:t> designs, because it is believed that when </a:t>
            </a:r>
            <a:r>
              <a:rPr lang="en-NZ" sz="1200" kern="1200" dirty="0" err="1" smtClean="0">
                <a:solidFill>
                  <a:schemeClr val="tx1"/>
                </a:solidFill>
                <a:latin typeface="+mn-lt"/>
                <a:ea typeface="+mn-ea"/>
                <a:cs typeface="+mn-cs"/>
              </a:rPr>
              <a:t>Papatuanuku</a:t>
            </a:r>
            <a:r>
              <a:rPr lang="en-NZ" sz="1200" kern="1200" dirty="0" smtClean="0">
                <a:solidFill>
                  <a:schemeClr val="tx1"/>
                </a:solidFill>
                <a:latin typeface="+mn-lt"/>
                <a:ea typeface="+mn-ea"/>
                <a:cs typeface="+mn-cs"/>
              </a:rPr>
              <a:t> (earth) and </a:t>
            </a:r>
            <a:r>
              <a:rPr lang="en-NZ" sz="1200" kern="1200" dirty="0" err="1" smtClean="0">
                <a:solidFill>
                  <a:schemeClr val="tx1"/>
                </a:solidFill>
                <a:latin typeface="+mn-lt"/>
                <a:ea typeface="+mn-ea"/>
                <a:cs typeface="+mn-cs"/>
              </a:rPr>
              <a:t>Ranginui</a:t>
            </a:r>
            <a:r>
              <a:rPr lang="en-NZ" sz="1200" kern="1200" dirty="0" smtClean="0">
                <a:solidFill>
                  <a:schemeClr val="tx1"/>
                </a:solidFill>
                <a:latin typeface="+mn-lt"/>
                <a:ea typeface="+mn-ea"/>
                <a:cs typeface="+mn-cs"/>
              </a:rPr>
              <a:t> (heaven) separated there was much blood shed which is represented by the colour red. The material links to the carving in the chapel which relates to the creation, which reminds us that God is present in all cultures.</a:t>
            </a:r>
          </a:p>
          <a:p>
            <a:endParaRPr lang="en-NZ" dirty="0"/>
          </a:p>
        </p:txBody>
      </p:sp>
      <p:sp>
        <p:nvSpPr>
          <p:cNvPr id="4" name="Slide Number Placeholder 3"/>
          <p:cNvSpPr>
            <a:spLocks noGrp="1"/>
          </p:cNvSpPr>
          <p:nvPr>
            <p:ph type="sldNum" sz="quarter" idx="10"/>
          </p:nvPr>
        </p:nvSpPr>
        <p:spPr/>
        <p:txBody>
          <a:bodyPr/>
          <a:lstStyle/>
          <a:p>
            <a:fld id="{93C91C86-18A6-4F0E-BCC5-B0767B445EFD}" type="slidenum">
              <a:rPr lang="en-NZ" smtClean="0"/>
              <a:pPr/>
              <a:t>2</a:t>
            </a:fld>
            <a:endParaRPr lang="en-NZ"/>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NZ" sz="1200" kern="1200" dirty="0" smtClean="0">
                <a:solidFill>
                  <a:schemeClr val="tx1"/>
                </a:solidFill>
                <a:latin typeface="+mn-lt"/>
                <a:ea typeface="+mn-ea"/>
                <a:cs typeface="+mn-cs"/>
              </a:rPr>
              <a:t>We chose this fabric, as a reminder that our culture and traditions are a way of glorifying God in our everyday lives.</a:t>
            </a:r>
          </a:p>
          <a:p>
            <a:r>
              <a:rPr lang="pt-BR" sz="1200" b="1" kern="1200" dirty="0" smtClean="0">
                <a:solidFill>
                  <a:schemeClr val="tx1"/>
                </a:solidFill>
                <a:latin typeface="+mn-lt"/>
                <a:ea typeface="+mn-ea"/>
                <a:cs typeface="+mn-cs"/>
              </a:rPr>
              <a:t>White Fabric (ie pa’epa’e)</a:t>
            </a:r>
            <a:r>
              <a:rPr lang="pt-BR" sz="1200" kern="1200" dirty="0" smtClean="0">
                <a:solidFill>
                  <a:schemeClr val="tx1"/>
                </a:solidFill>
                <a:latin typeface="+mn-lt"/>
                <a:ea typeface="+mn-ea"/>
                <a:cs typeface="+mn-cs"/>
              </a:rPr>
              <a:t> – ose fa’ailoga lea ole loto mama, fa’amaoni, loto alofa, loto fa’amagalo.  It </a:t>
            </a:r>
            <a:r>
              <a:rPr lang="en-NZ" sz="1200" kern="1200" dirty="0" smtClean="0">
                <a:solidFill>
                  <a:schemeClr val="tx1"/>
                </a:solidFill>
                <a:latin typeface="+mn-lt"/>
                <a:ea typeface="+mn-ea"/>
                <a:cs typeface="+mn-cs"/>
              </a:rPr>
              <a:t>is a symbol of purity of heart, charity, humility and forgiveness (virtues to promote in everyday living).</a:t>
            </a:r>
          </a:p>
          <a:p>
            <a:r>
              <a:rPr lang="pt-BR" sz="1200" b="1" kern="1200" dirty="0" smtClean="0">
                <a:solidFill>
                  <a:schemeClr val="tx1"/>
                </a:solidFill>
                <a:latin typeface="+mn-lt"/>
                <a:ea typeface="+mn-ea"/>
                <a:cs typeface="+mn-cs"/>
              </a:rPr>
              <a:t>Five Stars</a:t>
            </a:r>
            <a:r>
              <a:rPr lang="pt-BR" sz="1200" kern="1200" dirty="0" smtClean="0">
                <a:solidFill>
                  <a:schemeClr val="tx1"/>
                </a:solidFill>
                <a:latin typeface="+mn-lt"/>
                <a:ea typeface="+mn-ea"/>
                <a:cs typeface="+mn-cs"/>
              </a:rPr>
              <a:t> </a:t>
            </a:r>
            <a:r>
              <a:rPr lang="pt-BR" sz="1200" b="1" kern="1200" dirty="0" smtClean="0">
                <a:solidFill>
                  <a:schemeClr val="tx1"/>
                </a:solidFill>
                <a:latin typeface="+mn-lt"/>
                <a:ea typeface="+mn-ea"/>
                <a:cs typeface="+mn-cs"/>
              </a:rPr>
              <a:t>(fetu e lima)–</a:t>
            </a:r>
            <a:r>
              <a:rPr lang="pt-BR" sz="1200" kern="1200" dirty="0" smtClean="0">
                <a:solidFill>
                  <a:schemeClr val="tx1"/>
                </a:solidFill>
                <a:latin typeface="+mn-lt"/>
                <a:ea typeface="+mn-ea"/>
                <a:cs typeface="+mn-cs"/>
              </a:rPr>
              <a:t> adopted from the Samoan flag – fa’ailoga o le fu’a o le sa’olotoga ma le talitonuga “e fa’avae i le Atua Samoa.” </a:t>
            </a:r>
            <a:r>
              <a:rPr lang="en-NZ" sz="1200" kern="1200" dirty="0" smtClean="0">
                <a:solidFill>
                  <a:schemeClr val="tx1"/>
                </a:solidFill>
                <a:latin typeface="+mn-lt"/>
                <a:ea typeface="+mn-ea"/>
                <a:cs typeface="+mn-cs"/>
              </a:rPr>
              <a:t>They are a symbol of the Samoan spirit of independence and freedom and a belief that “Samoa is founded on God</a:t>
            </a:r>
            <a:r>
              <a:rPr lang="en-NZ" sz="1200" b="1" kern="1200" dirty="0" smtClean="0">
                <a:solidFill>
                  <a:schemeClr val="tx1"/>
                </a:solidFill>
                <a:latin typeface="+mn-lt"/>
                <a:ea typeface="+mn-ea"/>
                <a:cs typeface="+mn-cs"/>
              </a:rPr>
              <a:t>”</a:t>
            </a:r>
            <a:r>
              <a:rPr lang="en-NZ" sz="1200" kern="1200" dirty="0" smtClean="0">
                <a:solidFill>
                  <a:schemeClr val="tx1"/>
                </a:solidFill>
                <a:latin typeface="+mn-lt"/>
                <a:ea typeface="+mn-ea"/>
                <a:cs typeface="+mn-cs"/>
              </a:rPr>
              <a:t>.</a:t>
            </a:r>
          </a:p>
          <a:p>
            <a:r>
              <a:rPr lang="pt-BR" sz="1200" b="1" kern="1200" dirty="0" smtClean="0">
                <a:solidFill>
                  <a:schemeClr val="tx1"/>
                </a:solidFill>
                <a:latin typeface="+mn-lt"/>
                <a:ea typeface="+mn-ea"/>
                <a:cs typeface="+mn-cs"/>
              </a:rPr>
              <a:t>Fine mat (ie toga) – </a:t>
            </a:r>
            <a:r>
              <a:rPr lang="pt-BR" sz="1200" kern="1200" dirty="0" smtClean="0">
                <a:solidFill>
                  <a:schemeClr val="tx1"/>
                </a:solidFill>
                <a:latin typeface="+mn-lt"/>
                <a:ea typeface="+mn-ea"/>
                <a:cs typeface="+mn-cs"/>
              </a:rPr>
              <a:t>ole measina ale atunu’u e fa’aaogaina lea mo se ifoga mole fa’amagalona ose sese ma e fa’aaogaina e momoli atu ai le taulaga fa’afetai ile Atua. </a:t>
            </a:r>
            <a:r>
              <a:rPr lang="en-NZ" sz="1200" kern="1200" dirty="0" smtClean="0">
                <a:solidFill>
                  <a:schemeClr val="tx1"/>
                </a:solidFill>
                <a:latin typeface="+mn-lt"/>
                <a:ea typeface="+mn-ea"/>
                <a:cs typeface="+mn-cs"/>
              </a:rPr>
              <a:t>The weaving of the mat design in the background symbolises both  a time of asking for forgiveness (as seen during the penitential rite) and/or an offering of our most treasured possession (as seen during offertory).</a:t>
            </a:r>
          </a:p>
          <a:p>
            <a:r>
              <a:rPr lang="pt-BR" sz="1200" b="1" kern="1200" dirty="0" smtClean="0">
                <a:solidFill>
                  <a:schemeClr val="tx1"/>
                </a:solidFill>
                <a:latin typeface="+mn-lt"/>
                <a:ea typeface="+mn-ea"/>
                <a:cs typeface="+mn-cs"/>
              </a:rPr>
              <a:t>Samoan Patterns</a:t>
            </a:r>
            <a:r>
              <a:rPr lang="pt-BR" sz="1200" kern="1200" dirty="0" smtClean="0">
                <a:solidFill>
                  <a:schemeClr val="tx1"/>
                </a:solidFill>
                <a:latin typeface="+mn-lt"/>
                <a:ea typeface="+mn-ea"/>
                <a:cs typeface="+mn-cs"/>
              </a:rPr>
              <a:t> – fa’ailoga  o Samoa o le atunu’u tofi, ma tofia e le Atua Samoa e pulea e matai. </a:t>
            </a:r>
            <a:r>
              <a:rPr lang="en-NZ" sz="1200" kern="1200" dirty="0" smtClean="0">
                <a:solidFill>
                  <a:schemeClr val="tx1"/>
                </a:solidFill>
                <a:latin typeface="+mn-lt"/>
                <a:ea typeface="+mn-ea"/>
                <a:cs typeface="+mn-cs"/>
              </a:rPr>
              <a:t>Patterns symbolise that Samoa is a nation with a culture and traditions, gifted from God, based on a </a:t>
            </a:r>
            <a:r>
              <a:rPr lang="en-NZ" sz="1200" kern="1200" dirty="0" err="1" smtClean="0">
                <a:solidFill>
                  <a:schemeClr val="tx1"/>
                </a:solidFill>
                <a:latin typeface="+mn-lt"/>
                <a:ea typeface="+mn-ea"/>
                <a:cs typeface="+mn-cs"/>
              </a:rPr>
              <a:t>matai</a:t>
            </a:r>
            <a:r>
              <a:rPr lang="en-NZ" sz="1200" kern="1200" dirty="0" smtClean="0">
                <a:solidFill>
                  <a:schemeClr val="tx1"/>
                </a:solidFill>
                <a:latin typeface="+mn-lt"/>
                <a:ea typeface="+mn-ea"/>
                <a:cs typeface="+mn-cs"/>
              </a:rPr>
              <a:t> system where a titled name is bestowed on a leader (servant leadership) of a family and a village.</a:t>
            </a:r>
            <a:endParaRPr lang="en-NZ" sz="1200" kern="1200" smtClean="0">
              <a:solidFill>
                <a:schemeClr val="tx1"/>
              </a:solidFill>
              <a:latin typeface="+mn-lt"/>
              <a:ea typeface="+mn-ea"/>
              <a:cs typeface="+mn-cs"/>
            </a:endParaRPr>
          </a:p>
          <a:p>
            <a:endParaRPr lang="en-NZ" dirty="0"/>
          </a:p>
        </p:txBody>
      </p:sp>
      <p:sp>
        <p:nvSpPr>
          <p:cNvPr id="4" name="Slide Number Placeholder 3"/>
          <p:cNvSpPr>
            <a:spLocks noGrp="1"/>
          </p:cNvSpPr>
          <p:nvPr>
            <p:ph type="sldNum" sz="quarter" idx="10"/>
          </p:nvPr>
        </p:nvSpPr>
        <p:spPr/>
        <p:txBody>
          <a:bodyPr/>
          <a:lstStyle/>
          <a:p>
            <a:fld id="{93C91C86-18A6-4F0E-BCC5-B0767B445EFD}" type="slidenum">
              <a:rPr lang="en-NZ" smtClean="0"/>
              <a:pPr/>
              <a:t>3</a:t>
            </a:fld>
            <a:endParaRPr lang="en-NZ"/>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NZ" sz="1200" kern="1200" dirty="0" smtClean="0">
                <a:solidFill>
                  <a:schemeClr val="tx1"/>
                </a:solidFill>
                <a:latin typeface="+mn-lt"/>
                <a:ea typeface="+mn-ea"/>
                <a:cs typeface="+mn-cs"/>
              </a:rPr>
              <a:t>The material chosen for the third station of the cross is of African design.  The artisan, when she meditates at this station, gives thanks to God that she has been rescued from the Rwandan genocide and now lives peacefully in New Zealand.  She prays that one day her daughter and grandchildren will have the same opportunity and experience of peace as she has.  She prays they will enjoy being united with their mother, brother, and nephews in Wellington.</a:t>
            </a:r>
          </a:p>
          <a:p>
            <a:endParaRPr lang="en-NZ" dirty="0"/>
          </a:p>
        </p:txBody>
      </p:sp>
      <p:sp>
        <p:nvSpPr>
          <p:cNvPr id="4" name="Slide Number Placeholder 3"/>
          <p:cNvSpPr>
            <a:spLocks noGrp="1"/>
          </p:cNvSpPr>
          <p:nvPr>
            <p:ph type="sldNum" sz="quarter" idx="10"/>
          </p:nvPr>
        </p:nvSpPr>
        <p:spPr/>
        <p:txBody>
          <a:bodyPr/>
          <a:lstStyle/>
          <a:p>
            <a:fld id="{93C91C86-18A6-4F0E-BCC5-B0767B445EFD}" type="slidenum">
              <a:rPr lang="en-NZ" smtClean="0"/>
              <a:pPr/>
              <a:t>4</a:t>
            </a:fld>
            <a:endParaRPr lang="en-NZ"/>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NZ" sz="1200" kern="1200" dirty="0" smtClean="0">
                <a:solidFill>
                  <a:schemeClr val="tx1"/>
                </a:solidFill>
                <a:latin typeface="+mn-lt"/>
                <a:ea typeface="+mn-ea"/>
                <a:cs typeface="+mn-cs"/>
              </a:rPr>
              <a:t>The </a:t>
            </a:r>
            <a:r>
              <a:rPr lang="en-NZ" sz="1200" kern="1200" dirty="0" err="1" smtClean="0">
                <a:solidFill>
                  <a:schemeClr val="tx1"/>
                </a:solidFill>
                <a:latin typeface="+mn-lt"/>
                <a:ea typeface="+mn-ea"/>
                <a:cs typeface="+mn-cs"/>
              </a:rPr>
              <a:t>saddo</a:t>
            </a:r>
            <a:r>
              <a:rPr lang="en-NZ" sz="1200" kern="1200" dirty="0" smtClean="0">
                <a:solidFill>
                  <a:schemeClr val="tx1"/>
                </a:solidFill>
                <a:latin typeface="+mn-lt"/>
                <a:ea typeface="+mn-ea"/>
                <a:cs typeface="+mn-cs"/>
              </a:rPr>
              <a:t>, which is plain or printed with a red background, is a significant dress. It is even more important than the wedding gown. The shopkeeper while handing over the fabric to the </a:t>
            </a:r>
            <a:r>
              <a:rPr lang="en-NZ" sz="1200" kern="1200" dirty="0" err="1" smtClean="0">
                <a:solidFill>
                  <a:schemeClr val="tx1"/>
                </a:solidFill>
                <a:latin typeface="+mn-lt"/>
                <a:ea typeface="+mn-ea"/>
                <a:cs typeface="+mn-cs"/>
              </a:rPr>
              <a:t>yesman</a:t>
            </a:r>
            <a:r>
              <a:rPr lang="en-NZ" sz="1200" kern="1200" dirty="0" smtClean="0">
                <a:solidFill>
                  <a:schemeClr val="tx1"/>
                </a:solidFill>
                <a:latin typeface="+mn-lt"/>
                <a:ea typeface="+mn-ea"/>
                <a:cs typeface="+mn-cs"/>
              </a:rPr>
              <a:t> or any female relative of the groom, says “</a:t>
            </a:r>
            <a:r>
              <a:rPr lang="en-NZ" sz="1200" kern="1200" dirty="0" err="1" smtClean="0">
                <a:solidFill>
                  <a:schemeClr val="tx1"/>
                </a:solidFill>
                <a:latin typeface="+mn-lt"/>
                <a:ea typeface="+mn-ea"/>
                <a:cs typeface="+mn-cs"/>
              </a:rPr>
              <a:t>Borem</a:t>
            </a:r>
            <a:r>
              <a:rPr lang="en-NZ" sz="1200" kern="1200" dirty="0" smtClean="0">
                <a:solidFill>
                  <a:schemeClr val="tx1"/>
                </a:solidFill>
                <a:latin typeface="+mn-lt"/>
                <a:ea typeface="+mn-ea"/>
                <a:cs typeface="+mn-cs"/>
              </a:rPr>
              <a:t> </a:t>
            </a:r>
            <a:r>
              <a:rPr lang="en-NZ" sz="1200" kern="1200" dirty="0" err="1" smtClean="0">
                <a:solidFill>
                  <a:schemeClr val="tx1"/>
                </a:solidFill>
                <a:latin typeface="+mn-lt"/>
                <a:ea typeface="+mn-ea"/>
                <a:cs typeface="+mn-cs"/>
              </a:rPr>
              <a:t>borem</a:t>
            </a:r>
            <a:r>
              <a:rPr lang="en-NZ" sz="1200" kern="1200" dirty="0" smtClean="0">
                <a:solidFill>
                  <a:schemeClr val="tx1"/>
                </a:solidFill>
                <a:latin typeface="+mn-lt"/>
                <a:ea typeface="+mn-ea"/>
                <a:cs typeface="+mn-cs"/>
              </a:rPr>
              <a:t> </a:t>
            </a:r>
            <a:r>
              <a:rPr lang="en-NZ" sz="1200" kern="1200" dirty="0" err="1" smtClean="0">
                <a:solidFill>
                  <a:schemeClr val="tx1"/>
                </a:solidFill>
                <a:latin typeface="+mn-lt"/>
                <a:ea typeface="+mn-ea"/>
                <a:cs typeface="+mn-cs"/>
              </a:rPr>
              <a:t>zaun</a:t>
            </a:r>
            <a:r>
              <a:rPr lang="en-NZ" sz="1200" kern="1200" dirty="0" smtClean="0">
                <a:solidFill>
                  <a:schemeClr val="tx1"/>
                </a:solidFill>
                <a:latin typeface="+mn-lt"/>
                <a:ea typeface="+mn-ea"/>
                <a:cs typeface="+mn-cs"/>
              </a:rPr>
              <a:t> </a:t>
            </a:r>
            <a:r>
              <a:rPr lang="en-NZ" sz="1200" kern="1200" dirty="0" err="1" smtClean="0">
                <a:solidFill>
                  <a:schemeClr val="tx1"/>
                </a:solidFill>
                <a:latin typeface="+mn-lt"/>
                <a:ea typeface="+mn-ea"/>
                <a:cs typeface="+mn-cs"/>
              </a:rPr>
              <a:t>okle</a:t>
            </a:r>
            <a:r>
              <a:rPr lang="en-NZ" sz="1200" kern="1200" dirty="0" smtClean="0">
                <a:solidFill>
                  <a:schemeClr val="tx1"/>
                </a:solidFill>
                <a:latin typeface="+mn-lt"/>
                <a:ea typeface="+mn-ea"/>
                <a:cs typeface="+mn-cs"/>
              </a:rPr>
              <a:t> </a:t>
            </a:r>
            <a:r>
              <a:rPr lang="en-NZ" sz="1200" kern="1200" dirty="0" err="1" smtClean="0">
                <a:solidFill>
                  <a:schemeClr val="tx1"/>
                </a:solidFill>
                <a:latin typeface="+mn-lt"/>
                <a:ea typeface="+mn-ea"/>
                <a:cs typeface="+mn-cs"/>
              </a:rPr>
              <a:t>noureachem</a:t>
            </a:r>
            <a:r>
              <a:rPr lang="en-NZ" sz="1200" kern="1200" dirty="0" smtClean="0">
                <a:solidFill>
                  <a:schemeClr val="tx1"/>
                </a:solidFill>
                <a:latin typeface="+mn-lt"/>
                <a:ea typeface="+mn-ea"/>
                <a:cs typeface="+mn-cs"/>
              </a:rPr>
              <a:t>,” in other words. (may the couple be happy)</a:t>
            </a:r>
          </a:p>
          <a:p>
            <a:r>
              <a:rPr lang="en-NZ" sz="1200" kern="1200" dirty="0" smtClean="0">
                <a:solidFill>
                  <a:schemeClr val="tx1"/>
                </a:solidFill>
                <a:latin typeface="+mn-lt"/>
                <a:ea typeface="+mn-ea"/>
                <a:cs typeface="+mn-cs"/>
              </a:rPr>
              <a:t>The </a:t>
            </a:r>
            <a:r>
              <a:rPr lang="en-NZ" sz="1200" kern="1200" dirty="0" err="1" smtClean="0">
                <a:solidFill>
                  <a:schemeClr val="tx1"/>
                </a:solidFill>
                <a:latin typeface="+mn-lt"/>
                <a:ea typeface="+mn-ea"/>
                <a:cs typeface="+mn-cs"/>
              </a:rPr>
              <a:t>saddo</a:t>
            </a:r>
            <a:r>
              <a:rPr lang="en-NZ" sz="1200" kern="1200" dirty="0" smtClean="0">
                <a:solidFill>
                  <a:schemeClr val="tx1"/>
                </a:solidFill>
                <a:latin typeface="+mn-lt"/>
                <a:ea typeface="+mn-ea"/>
                <a:cs typeface="+mn-cs"/>
              </a:rPr>
              <a:t> is important because it is with that dress that the bride begins her married life at her husband’s house. When the bride comes into the house for the first time on the day of the wedding, the </a:t>
            </a:r>
            <a:r>
              <a:rPr lang="en-NZ" sz="1200" kern="1200" dirty="0" err="1" smtClean="0">
                <a:solidFill>
                  <a:schemeClr val="tx1"/>
                </a:solidFill>
                <a:latin typeface="+mn-lt"/>
                <a:ea typeface="+mn-ea"/>
                <a:cs typeface="+mn-cs"/>
              </a:rPr>
              <a:t>saddo</a:t>
            </a:r>
            <a:r>
              <a:rPr lang="en-NZ" sz="1200" kern="1200" dirty="0" smtClean="0">
                <a:solidFill>
                  <a:schemeClr val="tx1"/>
                </a:solidFill>
                <a:latin typeface="+mn-lt"/>
                <a:ea typeface="+mn-ea"/>
                <a:cs typeface="+mn-cs"/>
              </a:rPr>
              <a:t> is placed on her shoulders and the ceremony is accompanied by the </a:t>
            </a:r>
            <a:r>
              <a:rPr lang="en-NZ" sz="1200" kern="1200" dirty="0" err="1" smtClean="0">
                <a:solidFill>
                  <a:schemeClr val="tx1"/>
                </a:solidFill>
                <a:latin typeface="+mn-lt"/>
                <a:ea typeface="+mn-ea"/>
                <a:cs typeface="+mn-cs"/>
              </a:rPr>
              <a:t>zotis</a:t>
            </a:r>
            <a:r>
              <a:rPr lang="en-NZ" sz="1200" kern="1200" dirty="0" smtClean="0">
                <a:solidFill>
                  <a:schemeClr val="tx1"/>
                </a:solidFill>
                <a:latin typeface="+mn-lt"/>
                <a:ea typeface="+mn-ea"/>
                <a:cs typeface="+mn-cs"/>
              </a:rPr>
              <a:t>.</a:t>
            </a:r>
          </a:p>
          <a:p>
            <a:r>
              <a:rPr lang="en-NZ" sz="1200" kern="1200" dirty="0" smtClean="0">
                <a:solidFill>
                  <a:schemeClr val="tx1"/>
                </a:solidFill>
                <a:latin typeface="+mn-lt"/>
                <a:ea typeface="+mn-ea"/>
                <a:cs typeface="+mn-cs"/>
              </a:rPr>
              <a:t>By placing the </a:t>
            </a:r>
            <a:r>
              <a:rPr lang="en-NZ" sz="1200" kern="1200" dirty="0" err="1" smtClean="0">
                <a:solidFill>
                  <a:schemeClr val="tx1"/>
                </a:solidFill>
                <a:latin typeface="+mn-lt"/>
                <a:ea typeface="+mn-ea"/>
                <a:cs typeface="+mn-cs"/>
              </a:rPr>
              <a:t>saddo</a:t>
            </a:r>
            <a:r>
              <a:rPr lang="en-NZ" sz="1200" kern="1200" dirty="0" smtClean="0">
                <a:solidFill>
                  <a:schemeClr val="tx1"/>
                </a:solidFill>
                <a:latin typeface="+mn-lt"/>
                <a:ea typeface="+mn-ea"/>
                <a:cs typeface="+mn-cs"/>
              </a:rPr>
              <a:t> on the young woman’s shoulder, female relatives hand her over to the young man’s family and they welcome the young woman as their daughter-in-law.</a:t>
            </a:r>
          </a:p>
          <a:p>
            <a:r>
              <a:rPr lang="en-NZ" sz="1200" kern="1200" dirty="0" smtClean="0">
                <a:solidFill>
                  <a:schemeClr val="tx1"/>
                </a:solidFill>
                <a:latin typeface="+mn-lt"/>
                <a:ea typeface="+mn-ea"/>
                <a:cs typeface="+mn-cs"/>
              </a:rPr>
              <a:t>On the day the </a:t>
            </a:r>
            <a:r>
              <a:rPr lang="en-NZ" sz="1200" kern="1200" dirty="0" err="1" smtClean="0">
                <a:solidFill>
                  <a:schemeClr val="tx1"/>
                </a:solidFill>
                <a:latin typeface="+mn-lt"/>
                <a:ea typeface="+mn-ea"/>
                <a:cs typeface="+mn-cs"/>
              </a:rPr>
              <a:t>saddo</a:t>
            </a:r>
            <a:r>
              <a:rPr lang="en-NZ" sz="1200" kern="1200" dirty="0" smtClean="0">
                <a:solidFill>
                  <a:schemeClr val="tx1"/>
                </a:solidFill>
                <a:latin typeface="+mn-lt"/>
                <a:ea typeface="+mn-ea"/>
                <a:cs typeface="+mn-cs"/>
              </a:rPr>
              <a:t> fabric is to be cut, relatives and neighbours are invited to witness the ceremony. The tailor uses strips of white cloth or alternatively uses cotton tape to make a cross and cuts the fabric. A statuette of Mother Mary is placed on a plate on the table. Blessings of Our Lady are invoked on the </a:t>
            </a:r>
            <a:r>
              <a:rPr lang="en-NZ" sz="1200" kern="1200" dirty="0" err="1" smtClean="0">
                <a:solidFill>
                  <a:schemeClr val="tx1"/>
                </a:solidFill>
                <a:latin typeface="+mn-lt"/>
                <a:ea typeface="+mn-ea"/>
                <a:cs typeface="+mn-cs"/>
              </a:rPr>
              <a:t>saddo</a:t>
            </a:r>
            <a:r>
              <a:rPr lang="en-NZ" sz="1200" kern="1200" dirty="0" smtClean="0">
                <a:solidFill>
                  <a:schemeClr val="tx1"/>
                </a:solidFill>
                <a:latin typeface="+mn-lt"/>
                <a:ea typeface="+mn-ea"/>
                <a:cs typeface="+mn-cs"/>
              </a:rPr>
              <a:t> and those present place some money in the plate, which is then shared by the tailor and his assistant. Firecrackers burst to announce the cutting of the </a:t>
            </a:r>
            <a:r>
              <a:rPr lang="en-NZ" sz="1200" kern="1200" dirty="0" err="1" smtClean="0">
                <a:solidFill>
                  <a:schemeClr val="tx1"/>
                </a:solidFill>
                <a:latin typeface="+mn-lt"/>
                <a:ea typeface="+mn-ea"/>
                <a:cs typeface="+mn-cs"/>
              </a:rPr>
              <a:t>saddo</a:t>
            </a:r>
            <a:r>
              <a:rPr lang="en-NZ" sz="1200" kern="1200" dirty="0" smtClean="0">
                <a:solidFill>
                  <a:schemeClr val="tx1"/>
                </a:solidFill>
                <a:latin typeface="+mn-lt"/>
                <a:ea typeface="+mn-ea"/>
                <a:cs typeface="+mn-cs"/>
              </a:rPr>
              <a:t>. The tailor will later stitch the main wedding </a:t>
            </a:r>
            <a:r>
              <a:rPr lang="en-NZ" sz="1200" u="none" strike="noStrike" kern="1200" dirty="0" smtClean="0">
                <a:solidFill>
                  <a:schemeClr val="tx1"/>
                </a:solidFill>
                <a:latin typeface="+mn-lt"/>
                <a:ea typeface="+mn-ea"/>
                <a:cs typeface="+mn-cs"/>
                <a:hlinkClick r:id="rId3"/>
              </a:rPr>
              <a:t>dress</a:t>
            </a:r>
            <a:r>
              <a:rPr lang="en-NZ" sz="1200" kern="1200" dirty="0" smtClean="0">
                <a:solidFill>
                  <a:schemeClr val="tx1"/>
                </a:solidFill>
                <a:latin typeface="+mn-lt"/>
                <a:ea typeface="+mn-ea"/>
                <a:cs typeface="+mn-cs"/>
              </a:rPr>
              <a:t> or gown in a milky white colour. </a:t>
            </a:r>
          </a:p>
          <a:p>
            <a:endParaRPr lang="en-NZ" dirty="0"/>
          </a:p>
        </p:txBody>
      </p:sp>
      <p:sp>
        <p:nvSpPr>
          <p:cNvPr id="4" name="Slide Number Placeholder 3"/>
          <p:cNvSpPr>
            <a:spLocks noGrp="1"/>
          </p:cNvSpPr>
          <p:nvPr>
            <p:ph type="sldNum" sz="quarter" idx="10"/>
          </p:nvPr>
        </p:nvSpPr>
        <p:spPr/>
        <p:txBody>
          <a:bodyPr/>
          <a:lstStyle/>
          <a:p>
            <a:fld id="{93C91C86-18A6-4F0E-BCC5-B0767B445EFD}" type="slidenum">
              <a:rPr lang="en-NZ" smtClean="0"/>
              <a:pPr/>
              <a:t>5</a:t>
            </a:fld>
            <a:endParaRPr lang="en-NZ"/>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NZ" sz="1200" kern="1200" dirty="0" smtClean="0">
                <a:solidFill>
                  <a:schemeClr val="tx1"/>
                </a:solidFill>
                <a:latin typeface="+mn-lt"/>
                <a:ea typeface="+mn-ea"/>
                <a:cs typeface="+mn-cs"/>
              </a:rPr>
              <a:t>Fabric from Croatia was donated by the </a:t>
            </a:r>
            <a:r>
              <a:rPr lang="en-NZ" sz="1200" kern="1200" dirty="0" err="1" smtClean="0">
                <a:solidFill>
                  <a:schemeClr val="tx1"/>
                </a:solidFill>
                <a:latin typeface="+mn-lt"/>
                <a:ea typeface="+mn-ea"/>
                <a:cs typeface="+mn-cs"/>
              </a:rPr>
              <a:t>Barbalich</a:t>
            </a:r>
            <a:r>
              <a:rPr lang="en-NZ" sz="1200" kern="1200" dirty="0" smtClean="0">
                <a:solidFill>
                  <a:schemeClr val="tx1"/>
                </a:solidFill>
                <a:latin typeface="+mn-lt"/>
                <a:ea typeface="+mn-ea"/>
                <a:cs typeface="+mn-cs"/>
              </a:rPr>
              <a:t> family. This fabric was part of the décor when </a:t>
            </a:r>
            <a:r>
              <a:rPr lang="en-NZ" sz="1200" kern="1200" dirty="0" err="1" smtClean="0">
                <a:solidFill>
                  <a:schemeClr val="tx1"/>
                </a:solidFill>
                <a:latin typeface="+mn-lt"/>
                <a:ea typeface="+mn-ea"/>
                <a:cs typeface="+mn-cs"/>
              </a:rPr>
              <a:t>Vlado</a:t>
            </a:r>
            <a:r>
              <a:rPr lang="en-NZ" sz="1200" kern="1200" dirty="0" smtClean="0">
                <a:solidFill>
                  <a:schemeClr val="tx1"/>
                </a:solidFill>
                <a:latin typeface="+mn-lt"/>
                <a:ea typeface="+mn-ea"/>
                <a:cs typeface="+mn-cs"/>
              </a:rPr>
              <a:t> </a:t>
            </a:r>
            <a:r>
              <a:rPr lang="en-NZ" sz="1200" kern="1200" dirty="0" err="1" smtClean="0">
                <a:solidFill>
                  <a:schemeClr val="tx1"/>
                </a:solidFill>
                <a:latin typeface="+mn-lt"/>
                <a:ea typeface="+mn-ea"/>
                <a:cs typeface="+mn-cs"/>
              </a:rPr>
              <a:t>Barbalich</a:t>
            </a:r>
            <a:r>
              <a:rPr lang="en-NZ" sz="1200" kern="1200" dirty="0" smtClean="0">
                <a:solidFill>
                  <a:schemeClr val="tx1"/>
                </a:solidFill>
                <a:latin typeface="+mn-lt"/>
                <a:ea typeface="+mn-ea"/>
                <a:cs typeface="+mn-cs"/>
              </a:rPr>
              <a:t> began a regular gathering of mostly Croatian people and their families called ‘</a:t>
            </a:r>
            <a:r>
              <a:rPr lang="en-NZ" sz="1200" kern="1200" dirty="0" err="1" smtClean="0">
                <a:solidFill>
                  <a:schemeClr val="tx1"/>
                </a:solidFill>
                <a:latin typeface="+mn-lt"/>
                <a:ea typeface="+mn-ea"/>
                <a:cs typeface="+mn-cs"/>
              </a:rPr>
              <a:t>Paidasi</a:t>
            </a:r>
            <a:r>
              <a:rPr lang="en-NZ" sz="1200" kern="1200" dirty="0" smtClean="0">
                <a:solidFill>
                  <a:schemeClr val="tx1"/>
                </a:solidFill>
                <a:latin typeface="+mn-lt"/>
                <a:ea typeface="+mn-ea"/>
                <a:cs typeface="+mn-cs"/>
              </a:rPr>
              <a:t>’ (party with friends).  </a:t>
            </a:r>
            <a:r>
              <a:rPr lang="en-NZ" sz="1200" kern="1200" dirty="0" err="1" smtClean="0">
                <a:solidFill>
                  <a:schemeClr val="tx1"/>
                </a:solidFill>
                <a:latin typeface="+mn-lt"/>
                <a:ea typeface="+mn-ea"/>
                <a:cs typeface="+mn-cs"/>
              </a:rPr>
              <a:t>Paidisis</a:t>
            </a:r>
            <a:r>
              <a:rPr lang="en-NZ" sz="1200" kern="1200" dirty="0" smtClean="0">
                <a:solidFill>
                  <a:schemeClr val="tx1"/>
                </a:solidFill>
                <a:latin typeface="+mn-lt"/>
                <a:ea typeface="+mn-ea"/>
                <a:cs typeface="+mn-cs"/>
              </a:rPr>
              <a:t> became a big part of our family life as about 30-40 people would attend on a six weekly basis at our home.  The evening was filled with Croatian music.  Eating, then singing and dancing continued until the early hours. The men would prepare a delicious  Croatian sausage called </a:t>
            </a:r>
            <a:r>
              <a:rPr lang="en-NZ" sz="1200" kern="1200" dirty="0" err="1" smtClean="0">
                <a:solidFill>
                  <a:schemeClr val="tx1"/>
                </a:solidFill>
                <a:latin typeface="+mn-lt"/>
                <a:ea typeface="+mn-ea"/>
                <a:cs typeface="+mn-cs"/>
              </a:rPr>
              <a:t>cevapcici</a:t>
            </a:r>
            <a:r>
              <a:rPr lang="en-NZ" sz="1200" kern="1200" dirty="0" smtClean="0">
                <a:solidFill>
                  <a:schemeClr val="tx1"/>
                </a:solidFill>
                <a:latin typeface="+mn-lt"/>
                <a:ea typeface="+mn-ea"/>
                <a:cs typeface="+mn-cs"/>
              </a:rPr>
              <a:t>.  It consisted of minced lamb, pork and veal flavoured with garlic, onion and parsley and olive oil and barbequed over charcoal in a 40 gallon drum.  This food was accompanied with a variety of salads, bread and wine.  It was lovely and warm round the fire in winter.  </a:t>
            </a:r>
          </a:p>
          <a:p>
            <a:r>
              <a:rPr lang="en-NZ" sz="1200" kern="1200" dirty="0" smtClean="0">
                <a:solidFill>
                  <a:schemeClr val="tx1"/>
                </a:solidFill>
                <a:latin typeface="+mn-lt"/>
                <a:ea typeface="+mn-ea"/>
                <a:cs typeface="+mn-cs"/>
              </a:rPr>
              <a:t>These gatherings, continued for about 25 years, and we have countless memories during these festive times.</a:t>
            </a:r>
          </a:p>
          <a:p>
            <a:endParaRPr lang="en-NZ" dirty="0"/>
          </a:p>
        </p:txBody>
      </p:sp>
      <p:sp>
        <p:nvSpPr>
          <p:cNvPr id="4" name="Slide Number Placeholder 3"/>
          <p:cNvSpPr>
            <a:spLocks noGrp="1"/>
          </p:cNvSpPr>
          <p:nvPr>
            <p:ph type="sldNum" sz="quarter" idx="10"/>
          </p:nvPr>
        </p:nvSpPr>
        <p:spPr/>
        <p:txBody>
          <a:bodyPr/>
          <a:lstStyle/>
          <a:p>
            <a:fld id="{93C91C86-18A6-4F0E-BCC5-B0767B445EFD}" type="slidenum">
              <a:rPr lang="en-NZ" smtClean="0"/>
              <a:pPr/>
              <a:t>6</a:t>
            </a:fld>
            <a:endParaRPr lang="en-NZ"/>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NZ" sz="1200" kern="1200" dirty="0" smtClean="0">
                <a:solidFill>
                  <a:schemeClr val="tx1"/>
                </a:solidFill>
                <a:latin typeface="+mn-lt"/>
                <a:ea typeface="+mn-ea"/>
                <a:cs typeface="+mn-cs"/>
              </a:rPr>
              <a:t>The </a:t>
            </a:r>
            <a:r>
              <a:rPr lang="en-NZ" sz="1200" kern="1200" dirty="0" err="1" smtClean="0">
                <a:solidFill>
                  <a:schemeClr val="tx1"/>
                </a:solidFill>
                <a:latin typeface="+mn-lt"/>
                <a:ea typeface="+mn-ea"/>
                <a:cs typeface="+mn-cs"/>
              </a:rPr>
              <a:t>tiavaevae</a:t>
            </a:r>
            <a:r>
              <a:rPr lang="en-NZ" sz="1200" kern="1200" dirty="0" smtClean="0">
                <a:solidFill>
                  <a:schemeClr val="tx1"/>
                </a:solidFill>
                <a:latin typeface="+mn-lt"/>
                <a:ea typeface="+mn-ea"/>
                <a:cs typeface="+mn-cs"/>
              </a:rPr>
              <a:t>  donated to the church was made by some women in </a:t>
            </a:r>
            <a:r>
              <a:rPr lang="en-NZ" sz="1200" kern="1200" dirty="0" err="1" smtClean="0">
                <a:solidFill>
                  <a:schemeClr val="tx1"/>
                </a:solidFill>
                <a:latin typeface="+mn-lt"/>
                <a:ea typeface="+mn-ea"/>
                <a:cs typeface="+mn-cs"/>
              </a:rPr>
              <a:t>Matavera</a:t>
            </a:r>
            <a:r>
              <a:rPr lang="en-NZ" sz="1200" kern="1200" dirty="0" smtClean="0">
                <a:solidFill>
                  <a:schemeClr val="tx1"/>
                </a:solidFill>
                <a:latin typeface="+mn-lt"/>
                <a:ea typeface="+mn-ea"/>
                <a:cs typeface="+mn-cs"/>
              </a:rPr>
              <a:t> village </a:t>
            </a:r>
            <a:r>
              <a:rPr lang="en-NZ" sz="1200" kern="1200" dirty="0" err="1" smtClean="0">
                <a:solidFill>
                  <a:schemeClr val="tx1"/>
                </a:solidFill>
                <a:latin typeface="+mn-lt"/>
                <a:ea typeface="+mn-ea"/>
                <a:cs typeface="+mn-cs"/>
              </a:rPr>
              <a:t>Rarotonga</a:t>
            </a:r>
            <a:r>
              <a:rPr lang="en-NZ" sz="1200" kern="1200" dirty="0" smtClean="0">
                <a:solidFill>
                  <a:schemeClr val="tx1"/>
                </a:solidFill>
                <a:latin typeface="+mn-lt"/>
                <a:ea typeface="+mn-ea"/>
                <a:cs typeface="+mn-cs"/>
              </a:rPr>
              <a:t> Cook Islands.  The artisan explains, “the design symbolises the unity of family and the love of life, and the love of God in each and everyone. This </a:t>
            </a:r>
            <a:r>
              <a:rPr lang="en-NZ" sz="1200" kern="1200" dirty="0" err="1" smtClean="0">
                <a:solidFill>
                  <a:schemeClr val="tx1"/>
                </a:solidFill>
                <a:latin typeface="+mn-lt"/>
                <a:ea typeface="+mn-ea"/>
                <a:cs typeface="+mn-cs"/>
              </a:rPr>
              <a:t>tiavaevae</a:t>
            </a:r>
            <a:r>
              <a:rPr lang="en-NZ" sz="1200" kern="1200" dirty="0" smtClean="0">
                <a:solidFill>
                  <a:schemeClr val="tx1"/>
                </a:solidFill>
                <a:latin typeface="+mn-lt"/>
                <a:ea typeface="+mn-ea"/>
                <a:cs typeface="+mn-cs"/>
              </a:rPr>
              <a:t> is very precious to me as it was given to me by my cousin’s wife Bev Pierre and her husband Charlie Pierre, they live here, but he is from the village of </a:t>
            </a:r>
            <a:r>
              <a:rPr lang="en-NZ" sz="1200" kern="1200" dirty="0" err="1" smtClean="0">
                <a:solidFill>
                  <a:schemeClr val="tx1"/>
                </a:solidFill>
                <a:latin typeface="+mn-lt"/>
                <a:ea typeface="+mn-ea"/>
                <a:cs typeface="+mn-cs"/>
              </a:rPr>
              <a:t>Matavera</a:t>
            </a:r>
            <a:r>
              <a:rPr lang="en-NZ" sz="1200" kern="1200" dirty="0" smtClean="0">
                <a:solidFill>
                  <a:schemeClr val="tx1"/>
                </a:solidFill>
                <a:latin typeface="+mn-lt"/>
                <a:ea typeface="+mn-ea"/>
                <a:cs typeface="+mn-cs"/>
              </a:rPr>
              <a:t>. This work demonstrates the unity of family and the love I have for our family”.</a:t>
            </a:r>
          </a:p>
          <a:p>
            <a:endParaRPr lang="en-NZ" dirty="0"/>
          </a:p>
        </p:txBody>
      </p:sp>
      <p:sp>
        <p:nvSpPr>
          <p:cNvPr id="4" name="Slide Number Placeholder 3"/>
          <p:cNvSpPr>
            <a:spLocks noGrp="1"/>
          </p:cNvSpPr>
          <p:nvPr>
            <p:ph type="sldNum" sz="quarter" idx="10"/>
          </p:nvPr>
        </p:nvSpPr>
        <p:spPr/>
        <p:txBody>
          <a:bodyPr/>
          <a:lstStyle/>
          <a:p>
            <a:fld id="{93C91C86-18A6-4F0E-BCC5-B0767B445EFD}" type="slidenum">
              <a:rPr lang="en-NZ" smtClean="0"/>
              <a:pPr/>
              <a:t>7</a:t>
            </a:fld>
            <a:endParaRPr lang="en-NZ"/>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NZ" sz="1200" kern="1200" dirty="0" smtClean="0">
                <a:solidFill>
                  <a:schemeClr val="tx1"/>
                </a:solidFill>
                <a:latin typeface="+mn-lt"/>
                <a:ea typeface="+mn-ea"/>
                <a:cs typeface="+mn-cs"/>
              </a:rPr>
              <a:t>The fabric is made from Irish Linen adorned with shamrocks and </a:t>
            </a:r>
            <a:r>
              <a:rPr lang="en-NZ" sz="1200" kern="1200" dirty="0" err="1" smtClean="0">
                <a:solidFill>
                  <a:schemeClr val="tx1"/>
                </a:solidFill>
                <a:latin typeface="+mn-lt"/>
                <a:ea typeface="+mn-ea"/>
                <a:cs typeface="+mn-cs"/>
              </a:rPr>
              <a:t>celtic</a:t>
            </a:r>
            <a:r>
              <a:rPr lang="en-NZ" sz="1200" kern="1200" dirty="0" smtClean="0">
                <a:solidFill>
                  <a:schemeClr val="tx1"/>
                </a:solidFill>
                <a:latin typeface="+mn-lt"/>
                <a:ea typeface="+mn-ea"/>
                <a:cs typeface="+mn-cs"/>
              </a:rPr>
              <a:t> harps.  Linen is significant in the bible as Jesus was wrapped in linen when he was laid in the tomb for 3 days. The Irish harp became a symbol for the newly independent Ireland in 1922, which many of our Irish families will have supported. The shamrock also signifies the past, the present and the future.   There is an Irish myth that St Patrick used the Shamrock leaf to represent the Trinity of Father, Son and Holy Spirit with the three leaves. The Irish community are important to the history of Newtown, for they are the people who brought the Catholic church to Wellington so that we could have a future in the faith and we remember and honour them for that. We are all members of our present community, and we are also important in forming the future of our communities.</a:t>
            </a:r>
          </a:p>
          <a:p>
            <a:endParaRPr lang="en-NZ" dirty="0"/>
          </a:p>
        </p:txBody>
      </p:sp>
      <p:sp>
        <p:nvSpPr>
          <p:cNvPr id="4" name="Slide Number Placeholder 3"/>
          <p:cNvSpPr>
            <a:spLocks noGrp="1"/>
          </p:cNvSpPr>
          <p:nvPr>
            <p:ph type="sldNum" sz="quarter" idx="10"/>
          </p:nvPr>
        </p:nvSpPr>
        <p:spPr/>
        <p:txBody>
          <a:bodyPr/>
          <a:lstStyle/>
          <a:p>
            <a:fld id="{93C91C86-18A6-4F0E-BCC5-B0767B445EFD}" type="slidenum">
              <a:rPr lang="en-NZ" smtClean="0"/>
              <a:pPr/>
              <a:t>8</a:t>
            </a:fld>
            <a:endParaRPr lang="en-NZ"/>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NZ" sz="1200" kern="1200" dirty="0" smtClean="0">
                <a:solidFill>
                  <a:schemeClr val="tx1"/>
                </a:solidFill>
                <a:latin typeface="+mn-lt"/>
                <a:ea typeface="+mn-ea"/>
                <a:cs typeface="+mn-cs"/>
              </a:rPr>
              <a:t>The New Zealand tartan is also known as the Piping and Dancing Association of New Zealand tartan. It was designed and launched at the New Zealand parliament on 26 February 2003. The colours reflect the those of this country of bush and sea, river and volcanoes.</a:t>
            </a:r>
          </a:p>
          <a:p>
            <a:endParaRPr lang="en-NZ" dirty="0"/>
          </a:p>
        </p:txBody>
      </p:sp>
      <p:sp>
        <p:nvSpPr>
          <p:cNvPr id="4" name="Slide Number Placeholder 3"/>
          <p:cNvSpPr>
            <a:spLocks noGrp="1"/>
          </p:cNvSpPr>
          <p:nvPr>
            <p:ph type="sldNum" sz="quarter" idx="10"/>
          </p:nvPr>
        </p:nvSpPr>
        <p:spPr/>
        <p:txBody>
          <a:bodyPr/>
          <a:lstStyle/>
          <a:p>
            <a:fld id="{93C91C86-18A6-4F0E-BCC5-B0767B445EFD}" type="slidenum">
              <a:rPr lang="en-NZ" smtClean="0"/>
              <a:pPr/>
              <a:t>9</a:t>
            </a:fld>
            <a:endParaRPr lang="en-NZ"/>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AU"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AU" smtClean="0"/>
              <a:t>Click to edit Master subtitle style</a:t>
            </a:r>
            <a:endParaRPr lang="en-US"/>
          </a:p>
        </p:txBody>
      </p:sp>
      <p:sp>
        <p:nvSpPr>
          <p:cNvPr id="4" name="Date Placeholder 3"/>
          <p:cNvSpPr>
            <a:spLocks noGrp="1"/>
          </p:cNvSpPr>
          <p:nvPr>
            <p:ph type="dt" sz="half" idx="10"/>
          </p:nvPr>
        </p:nvSpPr>
        <p:spPr/>
        <p:txBody>
          <a:bodyPr/>
          <a:lstStyle/>
          <a:p>
            <a:fld id="{25D35C32-3BDE-714C-9BAB-A93F7F7B249C}" type="datetimeFigureOut">
              <a:rPr lang="en-US" smtClean="0"/>
              <a:pPr/>
              <a:t>11/13/2012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24EF6C6-1483-644D-84E4-82DBB70BA12F}" type="slidenum">
              <a:rPr lang="en-US" smtClean="0"/>
              <a:pPr/>
              <a:t>‹#›</a:t>
            </a:fld>
            <a:endParaRPr lang="en-US"/>
          </a:p>
        </p:txBody>
      </p:sp>
    </p:spTree>
    <p:extLst>
      <p:ext uri="{BB962C8B-B14F-4D97-AF65-F5344CB8AC3E}">
        <p14:creationId xmlns="" xmlns:p14="http://schemas.microsoft.com/office/powerpoint/2010/main" val="229736662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4" name="Date Placeholder 3"/>
          <p:cNvSpPr>
            <a:spLocks noGrp="1"/>
          </p:cNvSpPr>
          <p:nvPr>
            <p:ph type="dt" sz="half" idx="10"/>
          </p:nvPr>
        </p:nvSpPr>
        <p:spPr/>
        <p:txBody>
          <a:bodyPr/>
          <a:lstStyle/>
          <a:p>
            <a:fld id="{25D35C32-3BDE-714C-9BAB-A93F7F7B249C}" type="datetimeFigureOut">
              <a:rPr lang="en-US" smtClean="0"/>
              <a:pPr/>
              <a:t>11/13/2012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24EF6C6-1483-644D-84E4-82DBB70BA12F}" type="slidenum">
              <a:rPr lang="en-US" smtClean="0"/>
              <a:pPr/>
              <a:t>‹#›</a:t>
            </a:fld>
            <a:endParaRPr lang="en-US"/>
          </a:p>
        </p:txBody>
      </p:sp>
    </p:spTree>
    <p:extLst>
      <p:ext uri="{BB962C8B-B14F-4D97-AF65-F5344CB8AC3E}">
        <p14:creationId xmlns="" xmlns:p14="http://schemas.microsoft.com/office/powerpoint/2010/main" val="339440026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AU"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4" name="Date Placeholder 3"/>
          <p:cNvSpPr>
            <a:spLocks noGrp="1"/>
          </p:cNvSpPr>
          <p:nvPr>
            <p:ph type="dt" sz="half" idx="10"/>
          </p:nvPr>
        </p:nvSpPr>
        <p:spPr/>
        <p:txBody>
          <a:bodyPr/>
          <a:lstStyle/>
          <a:p>
            <a:fld id="{25D35C32-3BDE-714C-9BAB-A93F7F7B249C}" type="datetimeFigureOut">
              <a:rPr lang="en-US" smtClean="0"/>
              <a:pPr/>
              <a:t>11/13/2012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24EF6C6-1483-644D-84E4-82DBB70BA12F}" type="slidenum">
              <a:rPr lang="en-US" smtClean="0"/>
              <a:pPr/>
              <a:t>‹#›</a:t>
            </a:fld>
            <a:endParaRPr lang="en-US"/>
          </a:p>
        </p:txBody>
      </p:sp>
    </p:spTree>
    <p:extLst>
      <p:ext uri="{BB962C8B-B14F-4D97-AF65-F5344CB8AC3E}">
        <p14:creationId xmlns="" xmlns:p14="http://schemas.microsoft.com/office/powerpoint/2010/main" val="4833372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smtClean="0"/>
              <a:t>Click to edit Master title style</a:t>
            </a:r>
            <a:endParaRPr lang="en-US"/>
          </a:p>
        </p:txBody>
      </p:sp>
      <p:sp>
        <p:nvSpPr>
          <p:cNvPr id="3" name="Content Placeholder 2"/>
          <p:cNvSpPr>
            <a:spLocks noGrp="1"/>
          </p:cNvSpPr>
          <p:nvPr>
            <p:ph idx="1"/>
          </p:nvPr>
        </p:nvSpPr>
        <p:spPr/>
        <p:txBody>
          <a:body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4" name="Date Placeholder 3"/>
          <p:cNvSpPr>
            <a:spLocks noGrp="1"/>
          </p:cNvSpPr>
          <p:nvPr>
            <p:ph type="dt" sz="half" idx="10"/>
          </p:nvPr>
        </p:nvSpPr>
        <p:spPr/>
        <p:txBody>
          <a:bodyPr/>
          <a:lstStyle/>
          <a:p>
            <a:fld id="{25D35C32-3BDE-714C-9BAB-A93F7F7B249C}" type="datetimeFigureOut">
              <a:rPr lang="en-US" smtClean="0"/>
              <a:pPr/>
              <a:t>11/13/2012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24EF6C6-1483-644D-84E4-82DBB70BA12F}" type="slidenum">
              <a:rPr lang="en-US" smtClean="0"/>
              <a:pPr/>
              <a:t>‹#›</a:t>
            </a:fld>
            <a:endParaRPr lang="en-US"/>
          </a:p>
        </p:txBody>
      </p:sp>
    </p:spTree>
    <p:extLst>
      <p:ext uri="{BB962C8B-B14F-4D97-AF65-F5344CB8AC3E}">
        <p14:creationId xmlns="" xmlns:p14="http://schemas.microsoft.com/office/powerpoint/2010/main" val="26439566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AU"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AU" smtClean="0"/>
              <a:t>Click to edit Master text styles</a:t>
            </a:r>
          </a:p>
        </p:txBody>
      </p:sp>
      <p:sp>
        <p:nvSpPr>
          <p:cNvPr id="4" name="Date Placeholder 3"/>
          <p:cNvSpPr>
            <a:spLocks noGrp="1"/>
          </p:cNvSpPr>
          <p:nvPr>
            <p:ph type="dt" sz="half" idx="10"/>
          </p:nvPr>
        </p:nvSpPr>
        <p:spPr/>
        <p:txBody>
          <a:bodyPr/>
          <a:lstStyle/>
          <a:p>
            <a:fld id="{25D35C32-3BDE-714C-9BAB-A93F7F7B249C}" type="datetimeFigureOut">
              <a:rPr lang="en-US" smtClean="0"/>
              <a:pPr/>
              <a:t>11/13/2012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24EF6C6-1483-644D-84E4-82DBB70BA12F}" type="slidenum">
              <a:rPr lang="en-US" smtClean="0"/>
              <a:pPr/>
              <a:t>‹#›</a:t>
            </a:fld>
            <a:endParaRPr lang="en-US"/>
          </a:p>
        </p:txBody>
      </p:sp>
    </p:spTree>
    <p:extLst>
      <p:ext uri="{BB962C8B-B14F-4D97-AF65-F5344CB8AC3E}">
        <p14:creationId xmlns="" xmlns:p14="http://schemas.microsoft.com/office/powerpoint/2010/main" val="148659352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5" name="Date Placeholder 4"/>
          <p:cNvSpPr>
            <a:spLocks noGrp="1"/>
          </p:cNvSpPr>
          <p:nvPr>
            <p:ph type="dt" sz="half" idx="10"/>
          </p:nvPr>
        </p:nvSpPr>
        <p:spPr/>
        <p:txBody>
          <a:bodyPr/>
          <a:lstStyle/>
          <a:p>
            <a:fld id="{25D35C32-3BDE-714C-9BAB-A93F7F7B249C}" type="datetimeFigureOut">
              <a:rPr lang="en-US" smtClean="0"/>
              <a:pPr/>
              <a:t>11/13/2012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24EF6C6-1483-644D-84E4-82DBB70BA12F}" type="slidenum">
              <a:rPr lang="en-US" smtClean="0"/>
              <a:pPr/>
              <a:t>‹#›</a:t>
            </a:fld>
            <a:endParaRPr lang="en-US"/>
          </a:p>
        </p:txBody>
      </p:sp>
    </p:spTree>
    <p:extLst>
      <p:ext uri="{BB962C8B-B14F-4D97-AF65-F5344CB8AC3E}">
        <p14:creationId xmlns="" xmlns:p14="http://schemas.microsoft.com/office/powerpoint/2010/main" val="2769483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AU"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AU"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AU"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7" name="Date Placeholder 6"/>
          <p:cNvSpPr>
            <a:spLocks noGrp="1"/>
          </p:cNvSpPr>
          <p:nvPr>
            <p:ph type="dt" sz="half" idx="10"/>
          </p:nvPr>
        </p:nvSpPr>
        <p:spPr/>
        <p:txBody>
          <a:bodyPr/>
          <a:lstStyle/>
          <a:p>
            <a:fld id="{25D35C32-3BDE-714C-9BAB-A93F7F7B249C}" type="datetimeFigureOut">
              <a:rPr lang="en-US" smtClean="0"/>
              <a:pPr/>
              <a:t>11/13/2012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24EF6C6-1483-644D-84E4-82DBB70BA12F}" type="slidenum">
              <a:rPr lang="en-US" smtClean="0"/>
              <a:pPr/>
              <a:t>‹#›</a:t>
            </a:fld>
            <a:endParaRPr lang="en-US"/>
          </a:p>
        </p:txBody>
      </p:sp>
    </p:spTree>
    <p:extLst>
      <p:ext uri="{BB962C8B-B14F-4D97-AF65-F5344CB8AC3E}">
        <p14:creationId xmlns="" xmlns:p14="http://schemas.microsoft.com/office/powerpoint/2010/main" val="365402478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smtClean="0"/>
              <a:t>Click to edit Master title style</a:t>
            </a:r>
            <a:endParaRPr lang="en-US"/>
          </a:p>
        </p:txBody>
      </p:sp>
      <p:sp>
        <p:nvSpPr>
          <p:cNvPr id="3" name="Date Placeholder 2"/>
          <p:cNvSpPr>
            <a:spLocks noGrp="1"/>
          </p:cNvSpPr>
          <p:nvPr>
            <p:ph type="dt" sz="half" idx="10"/>
          </p:nvPr>
        </p:nvSpPr>
        <p:spPr/>
        <p:txBody>
          <a:bodyPr/>
          <a:lstStyle/>
          <a:p>
            <a:fld id="{25D35C32-3BDE-714C-9BAB-A93F7F7B249C}" type="datetimeFigureOut">
              <a:rPr lang="en-US" smtClean="0"/>
              <a:pPr/>
              <a:t>11/13/2012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24EF6C6-1483-644D-84E4-82DBB70BA12F}" type="slidenum">
              <a:rPr lang="en-US" smtClean="0"/>
              <a:pPr/>
              <a:t>‹#›</a:t>
            </a:fld>
            <a:endParaRPr lang="en-US"/>
          </a:p>
        </p:txBody>
      </p:sp>
    </p:spTree>
    <p:extLst>
      <p:ext uri="{BB962C8B-B14F-4D97-AF65-F5344CB8AC3E}">
        <p14:creationId xmlns="" xmlns:p14="http://schemas.microsoft.com/office/powerpoint/2010/main" val="143501136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5D35C32-3BDE-714C-9BAB-A93F7F7B249C}" type="datetimeFigureOut">
              <a:rPr lang="en-US" smtClean="0"/>
              <a:pPr/>
              <a:t>11/13/2012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24EF6C6-1483-644D-84E4-82DBB70BA12F}" type="slidenum">
              <a:rPr lang="en-US" smtClean="0"/>
              <a:pPr/>
              <a:t>‹#›</a:t>
            </a:fld>
            <a:endParaRPr lang="en-US"/>
          </a:p>
        </p:txBody>
      </p:sp>
    </p:spTree>
    <p:extLst>
      <p:ext uri="{BB962C8B-B14F-4D97-AF65-F5344CB8AC3E}">
        <p14:creationId xmlns="" xmlns:p14="http://schemas.microsoft.com/office/powerpoint/2010/main" val="6110658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AU"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AU" smtClean="0"/>
              <a:t>Click to edit Master text styles</a:t>
            </a:r>
          </a:p>
        </p:txBody>
      </p:sp>
      <p:sp>
        <p:nvSpPr>
          <p:cNvPr id="5" name="Date Placeholder 4"/>
          <p:cNvSpPr>
            <a:spLocks noGrp="1"/>
          </p:cNvSpPr>
          <p:nvPr>
            <p:ph type="dt" sz="half" idx="10"/>
          </p:nvPr>
        </p:nvSpPr>
        <p:spPr/>
        <p:txBody>
          <a:bodyPr/>
          <a:lstStyle/>
          <a:p>
            <a:fld id="{25D35C32-3BDE-714C-9BAB-A93F7F7B249C}" type="datetimeFigureOut">
              <a:rPr lang="en-US" smtClean="0"/>
              <a:pPr/>
              <a:t>11/13/2012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24EF6C6-1483-644D-84E4-82DBB70BA12F}" type="slidenum">
              <a:rPr lang="en-US" smtClean="0"/>
              <a:pPr/>
              <a:t>‹#›</a:t>
            </a:fld>
            <a:endParaRPr lang="en-US"/>
          </a:p>
        </p:txBody>
      </p:sp>
    </p:spTree>
    <p:extLst>
      <p:ext uri="{BB962C8B-B14F-4D97-AF65-F5344CB8AC3E}">
        <p14:creationId xmlns="" xmlns:p14="http://schemas.microsoft.com/office/powerpoint/2010/main" val="16678211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AU"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AU" smtClean="0"/>
              <a:t>Click to edit Master text styles</a:t>
            </a:r>
          </a:p>
        </p:txBody>
      </p:sp>
      <p:sp>
        <p:nvSpPr>
          <p:cNvPr id="5" name="Date Placeholder 4"/>
          <p:cNvSpPr>
            <a:spLocks noGrp="1"/>
          </p:cNvSpPr>
          <p:nvPr>
            <p:ph type="dt" sz="half" idx="10"/>
          </p:nvPr>
        </p:nvSpPr>
        <p:spPr/>
        <p:txBody>
          <a:bodyPr/>
          <a:lstStyle/>
          <a:p>
            <a:fld id="{25D35C32-3BDE-714C-9BAB-A93F7F7B249C}" type="datetimeFigureOut">
              <a:rPr lang="en-US" smtClean="0"/>
              <a:pPr/>
              <a:t>11/13/2012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24EF6C6-1483-644D-84E4-82DBB70BA12F}" type="slidenum">
              <a:rPr lang="en-US" smtClean="0"/>
              <a:pPr/>
              <a:t>‹#›</a:t>
            </a:fld>
            <a:endParaRPr lang="en-US"/>
          </a:p>
        </p:txBody>
      </p:sp>
    </p:spTree>
    <p:extLst>
      <p:ext uri="{BB962C8B-B14F-4D97-AF65-F5344CB8AC3E}">
        <p14:creationId xmlns="" xmlns:p14="http://schemas.microsoft.com/office/powerpoint/2010/main" val="247502631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alphaModFix amt="89000"/>
            <a:lum/>
          </a:blip>
          <a:srcRect/>
          <a:tile tx="0" ty="0" sx="100000" sy="100000" flip="none" algn="tl"/>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AU"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5D35C32-3BDE-714C-9BAB-A93F7F7B249C}" type="datetimeFigureOut">
              <a:rPr lang="en-US" smtClean="0"/>
              <a:pPr/>
              <a:t>11/13/2012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24EF6C6-1483-644D-84E4-82DBB70BA12F}" type="slidenum">
              <a:rPr lang="en-US" smtClean="0"/>
              <a:pPr/>
              <a:t>‹#›</a:t>
            </a:fld>
            <a:endParaRPr lang="en-US"/>
          </a:p>
        </p:txBody>
      </p:sp>
    </p:spTree>
    <p:extLst>
      <p:ext uri="{BB962C8B-B14F-4D97-AF65-F5344CB8AC3E}">
        <p14:creationId xmlns="" xmlns:p14="http://schemas.microsoft.com/office/powerpoint/2010/main" val="162915250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682626"/>
            <a:ext cx="7772400" cy="2349500"/>
          </a:xfrm>
        </p:spPr>
        <p:txBody>
          <a:bodyPr>
            <a:normAutofit/>
          </a:bodyPr>
          <a:lstStyle/>
          <a:p>
            <a:r>
              <a:rPr lang="en-US" sz="4800" dirty="0" smtClean="0">
                <a:solidFill>
                  <a:schemeClr val="bg1"/>
                </a:solidFill>
                <a:latin typeface="Book Antiqua" pitchFamily="18" charset="0"/>
              </a:rPr>
              <a:t>The Stations of the Cross</a:t>
            </a:r>
            <a:endParaRPr lang="en-US" sz="4800" dirty="0">
              <a:solidFill>
                <a:schemeClr val="bg1"/>
              </a:solidFill>
              <a:latin typeface="Book Antiqua" pitchFamily="18" charset="0"/>
            </a:endParaRPr>
          </a:p>
        </p:txBody>
      </p:sp>
      <p:sp>
        <p:nvSpPr>
          <p:cNvPr id="3" name="Subtitle 2"/>
          <p:cNvSpPr>
            <a:spLocks noGrp="1"/>
          </p:cNvSpPr>
          <p:nvPr>
            <p:ph type="subTitle" idx="1"/>
          </p:nvPr>
        </p:nvSpPr>
        <p:spPr>
          <a:xfrm>
            <a:off x="936531" y="3886788"/>
            <a:ext cx="7415268" cy="2578364"/>
          </a:xfrm>
        </p:spPr>
        <p:txBody>
          <a:bodyPr>
            <a:normAutofit/>
          </a:bodyPr>
          <a:lstStyle/>
          <a:p>
            <a:r>
              <a:rPr lang="en-US" dirty="0" smtClean="0">
                <a:solidFill>
                  <a:schemeClr val="bg1"/>
                </a:solidFill>
                <a:latin typeface="Book Antiqua" pitchFamily="18" charset="0"/>
              </a:rPr>
              <a:t>From the parish of</a:t>
            </a:r>
          </a:p>
          <a:p>
            <a:r>
              <a:rPr lang="en-US" dirty="0" smtClean="0">
                <a:solidFill>
                  <a:schemeClr val="bg1"/>
                </a:solidFill>
                <a:latin typeface="Book Antiqua" pitchFamily="18" charset="0"/>
              </a:rPr>
              <a:t> St Anne’s Catholic church </a:t>
            </a:r>
          </a:p>
          <a:p>
            <a:r>
              <a:rPr lang="en-US" dirty="0" smtClean="0">
                <a:solidFill>
                  <a:schemeClr val="bg1"/>
                </a:solidFill>
                <a:latin typeface="Book Antiqua" pitchFamily="18" charset="0"/>
              </a:rPr>
              <a:t>Newtown, Wellington.</a:t>
            </a:r>
          </a:p>
          <a:p>
            <a:r>
              <a:rPr lang="en-US" dirty="0" smtClean="0">
                <a:solidFill>
                  <a:schemeClr val="bg1"/>
                </a:solidFill>
                <a:latin typeface="Book Antiqua" pitchFamily="18" charset="0"/>
              </a:rPr>
              <a:t>2013 </a:t>
            </a:r>
            <a:endParaRPr lang="en-US" dirty="0">
              <a:solidFill>
                <a:schemeClr val="bg1"/>
              </a:solidFill>
              <a:latin typeface="Book Antiqua" pitchFamily="18" charset="0"/>
            </a:endParaRPr>
          </a:p>
        </p:txBody>
      </p:sp>
    </p:spTree>
    <p:extLst>
      <p:ext uri="{BB962C8B-B14F-4D97-AF65-F5344CB8AC3E}">
        <p14:creationId xmlns="" xmlns:p14="http://schemas.microsoft.com/office/powerpoint/2010/main" val="91439746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9 Philippines small.jpg"/>
          <p:cNvPicPr/>
          <p:nvPr/>
        </p:nvPicPr>
        <p:blipFill>
          <a:blip r:embed="rId3" cstate="screen"/>
          <a:stretch>
            <a:fillRect/>
          </a:stretch>
        </p:blipFill>
        <p:spPr>
          <a:xfrm>
            <a:off x="4349093" y="192416"/>
            <a:ext cx="4656994" cy="6490808"/>
          </a:xfrm>
          <a:prstGeom prst="rect">
            <a:avLst/>
          </a:prstGeom>
          <a:ln w="12700">
            <a:solidFill>
              <a:schemeClr val="tx1">
                <a:lumMod val="95000"/>
                <a:lumOff val="5000"/>
              </a:schemeClr>
            </a:solidFill>
          </a:ln>
        </p:spPr>
      </p:pic>
      <p:sp>
        <p:nvSpPr>
          <p:cNvPr id="3" name="TextBox 2"/>
          <p:cNvSpPr txBox="1"/>
          <p:nvPr/>
        </p:nvSpPr>
        <p:spPr>
          <a:xfrm>
            <a:off x="304800" y="561795"/>
            <a:ext cx="3608101" cy="3539431"/>
          </a:xfrm>
          <a:prstGeom prst="rect">
            <a:avLst/>
          </a:prstGeom>
          <a:noFill/>
        </p:spPr>
        <p:txBody>
          <a:bodyPr wrap="square" rtlCol="0">
            <a:spAutoFit/>
          </a:bodyPr>
          <a:lstStyle/>
          <a:p>
            <a:r>
              <a:rPr lang="mi-NZ" sz="2800" b="1" dirty="0" smtClean="0"/>
              <a:t>			</a:t>
            </a:r>
            <a:r>
              <a:rPr lang="mi-NZ" sz="2800" dirty="0" smtClean="0">
                <a:solidFill>
                  <a:schemeClr val="bg1"/>
                </a:solidFill>
              </a:rPr>
              <a:t>IX  </a:t>
            </a:r>
          </a:p>
          <a:p>
            <a:r>
              <a:rPr lang="mi-NZ" sz="2800" dirty="0" smtClean="0">
                <a:solidFill>
                  <a:schemeClr val="bg1"/>
                </a:solidFill>
              </a:rPr>
              <a:t>Jesus </a:t>
            </a:r>
            <a:r>
              <a:rPr lang="mi-NZ" sz="2800" dirty="0">
                <a:solidFill>
                  <a:schemeClr val="bg1"/>
                </a:solidFill>
              </a:rPr>
              <a:t>falls for the third </a:t>
            </a:r>
            <a:r>
              <a:rPr lang="mi-NZ" sz="2800" dirty="0" smtClean="0">
                <a:solidFill>
                  <a:schemeClr val="bg1"/>
                </a:solidFill>
              </a:rPr>
              <a:t>time.</a:t>
            </a:r>
          </a:p>
          <a:p>
            <a:endParaRPr lang="en-AU" sz="2800" dirty="0">
              <a:solidFill>
                <a:schemeClr val="bg1"/>
              </a:solidFill>
            </a:endParaRPr>
          </a:p>
          <a:p>
            <a:r>
              <a:rPr lang="en-US" sz="2800" dirty="0" err="1">
                <a:solidFill>
                  <a:schemeClr val="bg1"/>
                </a:solidFill>
              </a:rPr>
              <a:t>Ang</a:t>
            </a:r>
            <a:r>
              <a:rPr lang="en-US" sz="2800" dirty="0">
                <a:solidFill>
                  <a:schemeClr val="bg1"/>
                </a:solidFill>
              </a:rPr>
              <a:t> </a:t>
            </a:r>
            <a:r>
              <a:rPr lang="en-US" sz="2800" dirty="0" err="1">
                <a:solidFill>
                  <a:schemeClr val="bg1"/>
                </a:solidFill>
              </a:rPr>
              <a:t>p</a:t>
            </a:r>
            <a:r>
              <a:rPr lang="en-US" sz="2800" dirty="0" err="1" smtClean="0">
                <a:solidFill>
                  <a:schemeClr val="bg1"/>
                </a:solidFill>
              </a:rPr>
              <a:t>angatlong</a:t>
            </a:r>
            <a:r>
              <a:rPr lang="en-US" sz="2800" dirty="0" smtClean="0">
                <a:solidFill>
                  <a:schemeClr val="bg1"/>
                </a:solidFill>
              </a:rPr>
              <a:t> </a:t>
            </a:r>
            <a:r>
              <a:rPr lang="en-US" sz="2800" dirty="0" err="1">
                <a:solidFill>
                  <a:schemeClr val="bg1"/>
                </a:solidFill>
              </a:rPr>
              <a:t>p</a:t>
            </a:r>
            <a:r>
              <a:rPr lang="en-US" sz="2800" dirty="0" err="1" smtClean="0">
                <a:solidFill>
                  <a:schemeClr val="bg1"/>
                </a:solidFill>
              </a:rPr>
              <a:t>agkadapa</a:t>
            </a:r>
            <a:r>
              <a:rPr lang="en-US" sz="2800" dirty="0" smtClean="0">
                <a:solidFill>
                  <a:schemeClr val="bg1"/>
                </a:solidFill>
              </a:rPr>
              <a:t> </a:t>
            </a:r>
            <a:r>
              <a:rPr lang="en-US" sz="2800" dirty="0" err="1">
                <a:solidFill>
                  <a:schemeClr val="bg1"/>
                </a:solidFill>
              </a:rPr>
              <a:t>ni</a:t>
            </a:r>
            <a:r>
              <a:rPr lang="en-US" sz="2800" dirty="0">
                <a:solidFill>
                  <a:schemeClr val="bg1"/>
                </a:solidFill>
              </a:rPr>
              <a:t> </a:t>
            </a:r>
            <a:r>
              <a:rPr lang="en-US" sz="2800" dirty="0" err="1" smtClean="0">
                <a:solidFill>
                  <a:schemeClr val="bg1"/>
                </a:solidFill>
              </a:rPr>
              <a:t>Hesus</a:t>
            </a:r>
            <a:r>
              <a:rPr lang="en-US" sz="2800" dirty="0" smtClean="0">
                <a:solidFill>
                  <a:schemeClr val="bg1"/>
                </a:solidFill>
              </a:rPr>
              <a:t>. (</a:t>
            </a:r>
            <a:r>
              <a:rPr lang="en-NZ" sz="2800" dirty="0" smtClean="0">
                <a:solidFill>
                  <a:schemeClr val="bg1"/>
                </a:solidFill>
              </a:rPr>
              <a:t>Philippines</a:t>
            </a:r>
            <a:r>
              <a:rPr lang="en-NZ" sz="2800" dirty="0">
                <a:solidFill>
                  <a:schemeClr val="bg1"/>
                </a:solidFill>
              </a:rPr>
              <a:t>)</a:t>
            </a:r>
            <a:endParaRPr lang="en-AU" sz="2800" dirty="0">
              <a:solidFill>
                <a:schemeClr val="bg1"/>
              </a:solidFill>
            </a:endParaRPr>
          </a:p>
          <a:p>
            <a:endParaRPr lang="en-US" sz="2800" dirty="0"/>
          </a:p>
        </p:txBody>
      </p:sp>
    </p:spTree>
    <p:extLst>
      <p:ext uri="{BB962C8B-B14F-4D97-AF65-F5344CB8AC3E}">
        <p14:creationId xmlns="" xmlns:p14="http://schemas.microsoft.com/office/powerpoint/2010/main" val="204210760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10 Hungary crop small.jpg"/>
          <p:cNvPicPr/>
          <p:nvPr/>
        </p:nvPicPr>
        <p:blipFill>
          <a:blip r:embed="rId3" cstate="screen"/>
          <a:stretch>
            <a:fillRect/>
          </a:stretch>
        </p:blipFill>
        <p:spPr>
          <a:xfrm>
            <a:off x="4525818" y="129309"/>
            <a:ext cx="4470400" cy="6566741"/>
          </a:xfrm>
          <a:prstGeom prst="rect">
            <a:avLst/>
          </a:prstGeom>
          <a:ln w="12700">
            <a:solidFill>
              <a:schemeClr val="tx1">
                <a:lumMod val="95000"/>
                <a:lumOff val="5000"/>
              </a:schemeClr>
            </a:solidFill>
          </a:ln>
        </p:spPr>
      </p:pic>
      <p:sp>
        <p:nvSpPr>
          <p:cNvPr id="3" name="TextBox 2"/>
          <p:cNvSpPr txBox="1"/>
          <p:nvPr/>
        </p:nvSpPr>
        <p:spPr>
          <a:xfrm>
            <a:off x="304800" y="542943"/>
            <a:ext cx="3646588" cy="3385542"/>
          </a:xfrm>
          <a:prstGeom prst="rect">
            <a:avLst/>
          </a:prstGeom>
          <a:noFill/>
        </p:spPr>
        <p:txBody>
          <a:bodyPr wrap="square" rtlCol="0">
            <a:spAutoFit/>
          </a:bodyPr>
          <a:lstStyle/>
          <a:p>
            <a:r>
              <a:rPr lang="mi-NZ" sz="2800" b="1" dirty="0" smtClean="0"/>
              <a:t>			</a:t>
            </a:r>
            <a:r>
              <a:rPr lang="mi-NZ" sz="2800" dirty="0" smtClean="0">
                <a:solidFill>
                  <a:schemeClr val="bg1"/>
                </a:solidFill>
              </a:rPr>
              <a:t>X   </a:t>
            </a:r>
          </a:p>
          <a:p>
            <a:r>
              <a:rPr lang="mi-NZ" sz="2800" dirty="0" smtClean="0">
                <a:solidFill>
                  <a:schemeClr val="bg1"/>
                </a:solidFill>
              </a:rPr>
              <a:t>Jesus </a:t>
            </a:r>
            <a:r>
              <a:rPr lang="mi-NZ" sz="2800" dirty="0">
                <a:solidFill>
                  <a:schemeClr val="bg1"/>
                </a:solidFill>
              </a:rPr>
              <a:t>is stripped of His </a:t>
            </a:r>
            <a:r>
              <a:rPr lang="mi-NZ" sz="2800" dirty="0" smtClean="0">
                <a:solidFill>
                  <a:schemeClr val="bg1"/>
                </a:solidFill>
              </a:rPr>
              <a:t>robe.</a:t>
            </a:r>
          </a:p>
          <a:p>
            <a:endParaRPr lang="en-AU" sz="2800" dirty="0">
              <a:solidFill>
                <a:schemeClr val="bg1"/>
              </a:solidFill>
            </a:endParaRPr>
          </a:p>
          <a:p>
            <a:r>
              <a:rPr lang="en-NZ" sz="2800" dirty="0" err="1" smtClean="0">
                <a:solidFill>
                  <a:schemeClr val="bg1"/>
                </a:solidFill>
              </a:rPr>
              <a:t>Jézust</a:t>
            </a:r>
            <a:r>
              <a:rPr lang="en-NZ" sz="2800" dirty="0" smtClean="0">
                <a:solidFill>
                  <a:schemeClr val="bg1"/>
                </a:solidFill>
              </a:rPr>
              <a:t> </a:t>
            </a:r>
            <a:r>
              <a:rPr lang="en-NZ" sz="2800" dirty="0" err="1" smtClean="0">
                <a:solidFill>
                  <a:schemeClr val="bg1"/>
                </a:solidFill>
              </a:rPr>
              <a:t>megfosztják</a:t>
            </a:r>
            <a:r>
              <a:rPr lang="en-NZ" sz="2800" dirty="0" smtClean="0">
                <a:solidFill>
                  <a:schemeClr val="bg1"/>
                </a:solidFill>
              </a:rPr>
              <a:t> a </a:t>
            </a:r>
            <a:r>
              <a:rPr lang="en-NZ" sz="2800" dirty="0" err="1" smtClean="0">
                <a:solidFill>
                  <a:schemeClr val="bg1"/>
                </a:solidFill>
              </a:rPr>
              <a:t>köpenyétöl</a:t>
            </a:r>
            <a:r>
              <a:rPr lang="en-NZ" sz="2800" dirty="0" smtClean="0">
                <a:solidFill>
                  <a:schemeClr val="bg1"/>
                </a:solidFill>
              </a:rPr>
              <a:t>	</a:t>
            </a:r>
          </a:p>
          <a:p>
            <a:r>
              <a:rPr lang="en-NZ" sz="2800" dirty="0" smtClean="0">
                <a:solidFill>
                  <a:schemeClr val="bg1"/>
                </a:solidFill>
              </a:rPr>
              <a:t>(</a:t>
            </a:r>
            <a:r>
              <a:rPr lang="en-NZ" sz="2800" dirty="0">
                <a:solidFill>
                  <a:schemeClr val="bg1"/>
                </a:solidFill>
              </a:rPr>
              <a:t>Hungary)</a:t>
            </a:r>
            <a:endParaRPr lang="en-AU" sz="2800" dirty="0">
              <a:solidFill>
                <a:schemeClr val="bg1"/>
              </a:solidFill>
            </a:endParaRPr>
          </a:p>
          <a:p>
            <a:endParaRPr lang="en-US" dirty="0"/>
          </a:p>
        </p:txBody>
      </p:sp>
    </p:spTree>
    <p:extLst>
      <p:ext uri="{BB962C8B-B14F-4D97-AF65-F5344CB8AC3E}">
        <p14:creationId xmlns="" xmlns:p14="http://schemas.microsoft.com/office/powerpoint/2010/main" val="165615547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11 Tokelau crop small.jpg"/>
          <p:cNvPicPr/>
          <p:nvPr/>
        </p:nvPicPr>
        <p:blipFill>
          <a:blip r:embed="rId3" cstate="screen"/>
          <a:stretch>
            <a:fillRect/>
          </a:stretch>
        </p:blipFill>
        <p:spPr>
          <a:xfrm>
            <a:off x="4182314" y="128277"/>
            <a:ext cx="4810943" cy="6567774"/>
          </a:xfrm>
          <a:prstGeom prst="rect">
            <a:avLst/>
          </a:prstGeom>
          <a:ln w="19050">
            <a:solidFill>
              <a:schemeClr val="tx1">
                <a:lumMod val="75000"/>
                <a:lumOff val="25000"/>
              </a:schemeClr>
            </a:solidFill>
          </a:ln>
        </p:spPr>
      </p:pic>
      <p:sp>
        <p:nvSpPr>
          <p:cNvPr id="3" name="TextBox 2"/>
          <p:cNvSpPr txBox="1"/>
          <p:nvPr/>
        </p:nvSpPr>
        <p:spPr>
          <a:xfrm>
            <a:off x="235636" y="432548"/>
            <a:ext cx="3484827" cy="3385542"/>
          </a:xfrm>
          <a:prstGeom prst="rect">
            <a:avLst/>
          </a:prstGeom>
          <a:noFill/>
        </p:spPr>
        <p:txBody>
          <a:bodyPr wrap="square" rtlCol="0">
            <a:spAutoFit/>
          </a:bodyPr>
          <a:lstStyle/>
          <a:p>
            <a:r>
              <a:rPr lang="mi-NZ" sz="2800" b="1" dirty="0" smtClean="0"/>
              <a:t>			</a:t>
            </a:r>
            <a:r>
              <a:rPr lang="mi-NZ" sz="2800" dirty="0" smtClean="0">
                <a:solidFill>
                  <a:schemeClr val="bg1"/>
                </a:solidFill>
              </a:rPr>
              <a:t>XI  </a:t>
            </a:r>
          </a:p>
          <a:p>
            <a:r>
              <a:rPr lang="mi-NZ" sz="2800" dirty="0" smtClean="0">
                <a:solidFill>
                  <a:schemeClr val="bg1"/>
                </a:solidFill>
              </a:rPr>
              <a:t>Jesus </a:t>
            </a:r>
            <a:r>
              <a:rPr lang="mi-NZ" sz="2800" dirty="0">
                <a:solidFill>
                  <a:schemeClr val="bg1"/>
                </a:solidFill>
              </a:rPr>
              <a:t>is nailed to the </a:t>
            </a:r>
            <a:r>
              <a:rPr lang="mi-NZ" sz="2800" dirty="0" smtClean="0">
                <a:solidFill>
                  <a:schemeClr val="bg1"/>
                </a:solidFill>
              </a:rPr>
              <a:t>cross.</a:t>
            </a:r>
          </a:p>
          <a:p>
            <a:endParaRPr lang="mi-NZ" sz="2800" dirty="0">
              <a:solidFill>
                <a:schemeClr val="bg1"/>
              </a:solidFill>
            </a:endParaRPr>
          </a:p>
          <a:p>
            <a:r>
              <a:rPr lang="mi-NZ" sz="2800" dirty="0" smtClean="0">
                <a:solidFill>
                  <a:schemeClr val="bg1"/>
                </a:solidFill>
              </a:rPr>
              <a:t>Ko te tutukiga o Iehu ki te koluhe.</a:t>
            </a:r>
            <a:endParaRPr lang="en-AU" sz="2800" dirty="0">
              <a:solidFill>
                <a:schemeClr val="bg1"/>
              </a:solidFill>
            </a:endParaRPr>
          </a:p>
          <a:p>
            <a:r>
              <a:rPr lang="mi-NZ" sz="2800" dirty="0" smtClean="0">
                <a:solidFill>
                  <a:schemeClr val="bg1"/>
                </a:solidFill>
              </a:rPr>
              <a:t>(Tokelau Islands)</a:t>
            </a:r>
            <a:endParaRPr lang="en-AU" sz="2800" dirty="0">
              <a:solidFill>
                <a:schemeClr val="bg1"/>
              </a:solidFill>
            </a:endParaRPr>
          </a:p>
          <a:p>
            <a:endParaRPr lang="en-US" dirty="0"/>
          </a:p>
        </p:txBody>
      </p:sp>
    </p:spTree>
    <p:extLst>
      <p:ext uri="{BB962C8B-B14F-4D97-AF65-F5344CB8AC3E}">
        <p14:creationId xmlns="" xmlns:p14="http://schemas.microsoft.com/office/powerpoint/2010/main" val="148312834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12 Poland small.jpg"/>
          <p:cNvPicPr/>
          <p:nvPr/>
        </p:nvPicPr>
        <p:blipFill>
          <a:blip r:embed="rId3" cstate="screen"/>
          <a:stretch>
            <a:fillRect/>
          </a:stretch>
        </p:blipFill>
        <p:spPr>
          <a:xfrm>
            <a:off x="4302125" y="197485"/>
            <a:ext cx="4621529" cy="6358890"/>
          </a:xfrm>
          <a:prstGeom prst="rect">
            <a:avLst/>
          </a:prstGeom>
          <a:ln w="19050">
            <a:solidFill>
              <a:schemeClr val="tx1">
                <a:lumMod val="75000"/>
                <a:lumOff val="25000"/>
              </a:schemeClr>
            </a:solidFill>
          </a:ln>
        </p:spPr>
      </p:pic>
      <p:sp>
        <p:nvSpPr>
          <p:cNvPr id="3" name="TextBox 2"/>
          <p:cNvSpPr txBox="1"/>
          <p:nvPr/>
        </p:nvSpPr>
        <p:spPr>
          <a:xfrm>
            <a:off x="238125" y="868218"/>
            <a:ext cx="4413250" cy="2523768"/>
          </a:xfrm>
          <a:prstGeom prst="rect">
            <a:avLst/>
          </a:prstGeom>
          <a:noFill/>
        </p:spPr>
        <p:txBody>
          <a:bodyPr wrap="square" rtlCol="0">
            <a:spAutoFit/>
          </a:bodyPr>
          <a:lstStyle/>
          <a:p>
            <a:r>
              <a:rPr lang="mi-NZ" sz="2800" b="1" dirty="0" smtClean="0"/>
              <a:t>			</a:t>
            </a:r>
            <a:r>
              <a:rPr lang="mi-NZ" sz="2800" dirty="0" smtClean="0">
                <a:solidFill>
                  <a:schemeClr val="bg1"/>
                </a:solidFill>
              </a:rPr>
              <a:t>XII  </a:t>
            </a:r>
          </a:p>
          <a:p>
            <a:r>
              <a:rPr lang="mi-NZ" sz="2800" dirty="0" smtClean="0">
                <a:solidFill>
                  <a:schemeClr val="bg1"/>
                </a:solidFill>
              </a:rPr>
              <a:t>Jesus </a:t>
            </a:r>
            <a:r>
              <a:rPr lang="mi-NZ" sz="2800" dirty="0">
                <a:solidFill>
                  <a:schemeClr val="bg1"/>
                </a:solidFill>
              </a:rPr>
              <a:t>dies on the </a:t>
            </a:r>
            <a:r>
              <a:rPr lang="mi-NZ" sz="2800" dirty="0" smtClean="0">
                <a:solidFill>
                  <a:schemeClr val="bg1"/>
                </a:solidFill>
              </a:rPr>
              <a:t>cross.</a:t>
            </a:r>
          </a:p>
          <a:p>
            <a:endParaRPr lang="en-AU" sz="2800" dirty="0">
              <a:solidFill>
                <a:schemeClr val="bg1"/>
              </a:solidFill>
            </a:endParaRPr>
          </a:p>
          <a:p>
            <a:r>
              <a:rPr lang="en-US" sz="2800" dirty="0" err="1">
                <a:solidFill>
                  <a:schemeClr val="bg1"/>
                </a:solidFill>
              </a:rPr>
              <a:t>Jezus</a:t>
            </a:r>
            <a:r>
              <a:rPr lang="en-US" sz="2800" dirty="0">
                <a:solidFill>
                  <a:schemeClr val="bg1"/>
                </a:solidFill>
              </a:rPr>
              <a:t> </a:t>
            </a:r>
            <a:r>
              <a:rPr lang="en-US" sz="2800" dirty="0" err="1">
                <a:solidFill>
                  <a:schemeClr val="bg1"/>
                </a:solidFill>
              </a:rPr>
              <a:t>umiera</a:t>
            </a:r>
            <a:r>
              <a:rPr lang="en-US" sz="2800" dirty="0">
                <a:solidFill>
                  <a:schemeClr val="bg1"/>
                </a:solidFill>
              </a:rPr>
              <a:t> </a:t>
            </a:r>
            <a:r>
              <a:rPr lang="en-US" sz="2800" dirty="0" err="1">
                <a:solidFill>
                  <a:schemeClr val="bg1"/>
                </a:solidFill>
              </a:rPr>
              <a:t>na</a:t>
            </a:r>
            <a:r>
              <a:rPr lang="en-US" sz="2800" dirty="0">
                <a:solidFill>
                  <a:schemeClr val="bg1"/>
                </a:solidFill>
              </a:rPr>
              <a:t> </a:t>
            </a:r>
            <a:r>
              <a:rPr lang="en-US" sz="2800" dirty="0" err="1" smtClean="0">
                <a:solidFill>
                  <a:schemeClr val="bg1"/>
                </a:solidFill>
              </a:rPr>
              <a:t>krzyżu</a:t>
            </a:r>
            <a:r>
              <a:rPr lang="en-US" sz="2800" dirty="0" smtClean="0">
                <a:solidFill>
                  <a:schemeClr val="bg1"/>
                </a:solidFill>
              </a:rPr>
              <a:t>. </a:t>
            </a:r>
            <a:endParaRPr lang="en-AU" sz="2800" dirty="0">
              <a:solidFill>
                <a:schemeClr val="bg1"/>
              </a:solidFill>
            </a:endParaRPr>
          </a:p>
          <a:p>
            <a:r>
              <a:rPr lang="en-US" sz="2800" dirty="0">
                <a:solidFill>
                  <a:schemeClr val="bg1"/>
                </a:solidFill>
              </a:rPr>
              <a:t>(</a:t>
            </a:r>
            <a:r>
              <a:rPr lang="en-NZ" sz="2800" dirty="0">
                <a:solidFill>
                  <a:schemeClr val="bg1"/>
                </a:solidFill>
              </a:rPr>
              <a:t>Poland)</a:t>
            </a:r>
            <a:endParaRPr lang="en-AU" sz="2800" dirty="0">
              <a:solidFill>
                <a:schemeClr val="bg1"/>
              </a:solidFill>
            </a:endParaRPr>
          </a:p>
          <a:p>
            <a:r>
              <a:rPr lang="en-US" dirty="0" smtClean="0">
                <a:solidFill>
                  <a:schemeClr val="bg1"/>
                </a:solidFill>
              </a:rPr>
              <a:t>  </a:t>
            </a:r>
            <a:endParaRPr lang="en-US" dirty="0">
              <a:solidFill>
                <a:schemeClr val="bg1"/>
              </a:solidFill>
            </a:endParaRPr>
          </a:p>
        </p:txBody>
      </p:sp>
    </p:spTree>
    <p:extLst>
      <p:ext uri="{BB962C8B-B14F-4D97-AF65-F5344CB8AC3E}">
        <p14:creationId xmlns="" xmlns:p14="http://schemas.microsoft.com/office/powerpoint/2010/main" val="20843645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13 Kerala crop small.jpg"/>
          <p:cNvPicPr/>
          <p:nvPr/>
        </p:nvPicPr>
        <p:blipFill>
          <a:blip r:embed="rId3" cstate="screen"/>
          <a:stretch>
            <a:fillRect/>
          </a:stretch>
        </p:blipFill>
        <p:spPr>
          <a:xfrm>
            <a:off x="4368800" y="165735"/>
            <a:ext cx="4612322" cy="6345901"/>
          </a:xfrm>
          <a:prstGeom prst="rect">
            <a:avLst/>
          </a:prstGeom>
          <a:ln w="19050">
            <a:solidFill>
              <a:schemeClr val="tx1">
                <a:lumMod val="85000"/>
                <a:lumOff val="15000"/>
              </a:schemeClr>
            </a:solidFill>
          </a:ln>
        </p:spPr>
      </p:pic>
      <p:sp>
        <p:nvSpPr>
          <p:cNvPr id="3" name="TextBox 2"/>
          <p:cNvSpPr txBox="1"/>
          <p:nvPr/>
        </p:nvSpPr>
        <p:spPr>
          <a:xfrm>
            <a:off x="190500" y="936625"/>
            <a:ext cx="3706153" cy="4093428"/>
          </a:xfrm>
          <a:prstGeom prst="rect">
            <a:avLst/>
          </a:prstGeom>
          <a:noFill/>
        </p:spPr>
        <p:txBody>
          <a:bodyPr wrap="square" rtlCol="0">
            <a:spAutoFit/>
          </a:bodyPr>
          <a:lstStyle/>
          <a:p>
            <a:r>
              <a:rPr lang="mi-NZ" sz="2800" b="1" dirty="0" smtClean="0"/>
              <a:t>			</a:t>
            </a:r>
            <a:r>
              <a:rPr lang="mi-NZ" sz="2800" dirty="0" smtClean="0">
                <a:solidFill>
                  <a:schemeClr val="bg1"/>
                </a:solidFill>
              </a:rPr>
              <a:t>XIII  </a:t>
            </a:r>
          </a:p>
          <a:p>
            <a:r>
              <a:rPr lang="mi-NZ" sz="2800" dirty="0" smtClean="0">
                <a:solidFill>
                  <a:schemeClr val="bg1"/>
                </a:solidFill>
              </a:rPr>
              <a:t>Jesus </a:t>
            </a:r>
            <a:r>
              <a:rPr lang="mi-NZ" sz="2800" dirty="0">
                <a:solidFill>
                  <a:schemeClr val="bg1"/>
                </a:solidFill>
              </a:rPr>
              <a:t>is taken down from the </a:t>
            </a:r>
            <a:r>
              <a:rPr lang="mi-NZ" sz="2800" dirty="0" smtClean="0">
                <a:solidFill>
                  <a:schemeClr val="bg1"/>
                </a:solidFill>
              </a:rPr>
              <a:t>cross.</a:t>
            </a:r>
          </a:p>
          <a:p>
            <a:endParaRPr lang="en-AU" sz="2800" dirty="0">
              <a:solidFill>
                <a:schemeClr val="bg1"/>
              </a:solidFill>
            </a:endParaRPr>
          </a:p>
          <a:p>
            <a:r>
              <a:rPr lang="en-NZ" sz="2800" b="1" dirty="0" err="1" smtClean="0">
                <a:solidFill>
                  <a:schemeClr val="bg1"/>
                </a:solidFill>
              </a:rPr>
              <a:t>മിശിഹായുടെ</a:t>
            </a:r>
            <a:r>
              <a:rPr lang="en-NZ" sz="2800" b="1" dirty="0" smtClean="0">
                <a:solidFill>
                  <a:schemeClr val="bg1"/>
                </a:solidFill>
              </a:rPr>
              <a:t> </a:t>
            </a:r>
            <a:r>
              <a:rPr lang="en-NZ" sz="2800" b="1" dirty="0" err="1" smtClean="0">
                <a:solidFill>
                  <a:schemeClr val="bg1"/>
                </a:solidFill>
              </a:rPr>
              <a:t>മൃതദേഹം</a:t>
            </a:r>
            <a:r>
              <a:rPr lang="en-NZ" sz="2800" b="1" dirty="0" smtClean="0">
                <a:solidFill>
                  <a:schemeClr val="bg1"/>
                </a:solidFill>
              </a:rPr>
              <a:t> </a:t>
            </a:r>
            <a:r>
              <a:rPr lang="en-NZ" sz="2800" b="1" dirty="0" err="1" smtClean="0">
                <a:solidFill>
                  <a:schemeClr val="bg1"/>
                </a:solidFill>
              </a:rPr>
              <a:t>മാതാവിന്റെ</a:t>
            </a:r>
            <a:r>
              <a:rPr lang="en-NZ" sz="2800" b="1" dirty="0" smtClean="0">
                <a:solidFill>
                  <a:schemeClr val="bg1"/>
                </a:solidFill>
              </a:rPr>
              <a:t> </a:t>
            </a:r>
            <a:r>
              <a:rPr lang="en-NZ" sz="2800" b="1" dirty="0" err="1" smtClean="0">
                <a:solidFill>
                  <a:schemeClr val="bg1"/>
                </a:solidFill>
              </a:rPr>
              <a:t>മടിയില്</a:t>
            </a:r>
            <a:r>
              <a:rPr lang="en-NZ" sz="2800" b="1" dirty="0" smtClean="0">
                <a:solidFill>
                  <a:schemeClr val="bg1"/>
                </a:solidFill>
              </a:rPr>
              <a:t>‍ </a:t>
            </a:r>
            <a:r>
              <a:rPr lang="en-NZ" sz="2800" b="1" dirty="0" err="1" smtClean="0">
                <a:solidFill>
                  <a:schemeClr val="bg1"/>
                </a:solidFill>
              </a:rPr>
              <a:t>കിടത്തുന്നു</a:t>
            </a:r>
            <a:endParaRPr lang="en-NZ" sz="2800" dirty="0" smtClean="0">
              <a:solidFill>
                <a:schemeClr val="bg1"/>
              </a:solidFill>
            </a:endParaRPr>
          </a:p>
          <a:p>
            <a:r>
              <a:rPr lang="mi-NZ" sz="2800" dirty="0" smtClean="0">
                <a:solidFill>
                  <a:schemeClr val="bg1"/>
                </a:solidFill>
              </a:rPr>
              <a:t>(</a:t>
            </a:r>
            <a:r>
              <a:rPr lang="mi-NZ" sz="2800" dirty="0">
                <a:solidFill>
                  <a:schemeClr val="bg1"/>
                </a:solidFill>
              </a:rPr>
              <a:t>Kerala)</a:t>
            </a:r>
            <a:endParaRPr lang="en-AU" sz="2800" dirty="0">
              <a:solidFill>
                <a:schemeClr val="bg1"/>
              </a:solidFill>
            </a:endParaRPr>
          </a:p>
          <a:p>
            <a:endParaRPr lang="en-US" dirty="0"/>
          </a:p>
          <a:p>
            <a:endParaRPr lang="en-US" dirty="0"/>
          </a:p>
        </p:txBody>
      </p:sp>
    </p:spTree>
    <p:extLst>
      <p:ext uri="{BB962C8B-B14F-4D97-AF65-F5344CB8AC3E}">
        <p14:creationId xmlns="" xmlns:p14="http://schemas.microsoft.com/office/powerpoint/2010/main" val="140637703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14 Tonga crop small.jpg"/>
          <p:cNvPicPr/>
          <p:nvPr/>
        </p:nvPicPr>
        <p:blipFill>
          <a:blip r:embed="rId3" cstate="screen"/>
          <a:stretch>
            <a:fillRect/>
          </a:stretch>
        </p:blipFill>
        <p:spPr>
          <a:xfrm>
            <a:off x="4524375" y="162560"/>
            <a:ext cx="4490720" cy="6532880"/>
          </a:xfrm>
          <a:prstGeom prst="rect">
            <a:avLst/>
          </a:prstGeom>
          <a:ln w="19050">
            <a:solidFill>
              <a:schemeClr val="tx1">
                <a:lumMod val="95000"/>
                <a:lumOff val="5000"/>
              </a:schemeClr>
            </a:solidFill>
          </a:ln>
        </p:spPr>
      </p:pic>
      <p:sp>
        <p:nvSpPr>
          <p:cNvPr id="3" name="TextBox 2"/>
          <p:cNvSpPr txBox="1"/>
          <p:nvPr/>
        </p:nvSpPr>
        <p:spPr>
          <a:xfrm>
            <a:off x="286327" y="746125"/>
            <a:ext cx="3859557" cy="3816430"/>
          </a:xfrm>
          <a:prstGeom prst="rect">
            <a:avLst/>
          </a:prstGeom>
          <a:noFill/>
        </p:spPr>
        <p:txBody>
          <a:bodyPr wrap="square" rtlCol="0">
            <a:spAutoFit/>
          </a:bodyPr>
          <a:lstStyle/>
          <a:p>
            <a:endParaRPr lang="en-US" dirty="0" smtClean="0"/>
          </a:p>
          <a:p>
            <a:r>
              <a:rPr lang="mi-NZ" sz="2800" b="1" dirty="0" smtClean="0"/>
              <a:t>			</a:t>
            </a:r>
            <a:r>
              <a:rPr lang="mi-NZ" sz="2800" dirty="0" smtClean="0">
                <a:solidFill>
                  <a:schemeClr val="bg1"/>
                </a:solidFill>
              </a:rPr>
              <a:t>XIV </a:t>
            </a:r>
            <a:endParaRPr lang="mi-NZ" sz="2800" dirty="0">
              <a:solidFill>
                <a:schemeClr val="bg1"/>
              </a:solidFill>
            </a:endParaRPr>
          </a:p>
          <a:p>
            <a:r>
              <a:rPr lang="mi-NZ" sz="2800" dirty="0" smtClean="0">
                <a:solidFill>
                  <a:schemeClr val="bg1"/>
                </a:solidFill>
              </a:rPr>
              <a:t>Jesus </a:t>
            </a:r>
            <a:r>
              <a:rPr lang="mi-NZ" sz="2800" dirty="0">
                <a:solidFill>
                  <a:schemeClr val="bg1"/>
                </a:solidFill>
              </a:rPr>
              <a:t>is placed in the </a:t>
            </a:r>
            <a:r>
              <a:rPr lang="mi-NZ" sz="2800" dirty="0" smtClean="0">
                <a:solidFill>
                  <a:schemeClr val="bg1"/>
                </a:solidFill>
              </a:rPr>
              <a:t>tomb.</a:t>
            </a:r>
          </a:p>
          <a:p>
            <a:endParaRPr lang="mi-NZ" sz="2800" dirty="0">
              <a:solidFill>
                <a:schemeClr val="bg1"/>
              </a:solidFill>
            </a:endParaRPr>
          </a:p>
          <a:p>
            <a:r>
              <a:rPr lang="mi-NZ" sz="2800" dirty="0" smtClean="0">
                <a:solidFill>
                  <a:schemeClr val="bg1"/>
                </a:solidFill>
              </a:rPr>
              <a:t>Ko e toka ‘a sesu ‘i he fonualoto.</a:t>
            </a:r>
            <a:endParaRPr lang="en-AU" sz="2800" dirty="0">
              <a:solidFill>
                <a:schemeClr val="bg1"/>
              </a:solidFill>
            </a:endParaRPr>
          </a:p>
          <a:p>
            <a:r>
              <a:rPr lang="mi-NZ" sz="2800" dirty="0" smtClean="0">
                <a:solidFill>
                  <a:schemeClr val="bg1"/>
                </a:solidFill>
              </a:rPr>
              <a:t>(</a:t>
            </a:r>
            <a:r>
              <a:rPr lang="mi-NZ" sz="2800" dirty="0">
                <a:solidFill>
                  <a:schemeClr val="bg1"/>
                </a:solidFill>
              </a:rPr>
              <a:t>Tonga)</a:t>
            </a:r>
            <a:endParaRPr lang="en-AU" sz="2800" dirty="0">
              <a:solidFill>
                <a:schemeClr val="bg1"/>
              </a:solidFill>
            </a:endParaRPr>
          </a:p>
          <a:p>
            <a:r>
              <a:rPr lang="en-US" sz="2800" dirty="0" smtClean="0">
                <a:solidFill>
                  <a:schemeClr val="bg1"/>
                </a:solidFill>
              </a:rPr>
              <a:t>  </a:t>
            </a:r>
            <a:endParaRPr lang="en-US" sz="2800" dirty="0">
              <a:solidFill>
                <a:schemeClr val="bg1"/>
              </a:solidFill>
            </a:endParaRPr>
          </a:p>
        </p:txBody>
      </p:sp>
    </p:spTree>
    <p:extLst>
      <p:ext uri="{BB962C8B-B14F-4D97-AF65-F5344CB8AC3E}">
        <p14:creationId xmlns="" xmlns:p14="http://schemas.microsoft.com/office/powerpoint/2010/main" val="129311844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03564" y="673768"/>
            <a:ext cx="7499927" cy="4401205"/>
          </a:xfrm>
          <a:prstGeom prst="rect">
            <a:avLst/>
          </a:prstGeom>
          <a:noFill/>
        </p:spPr>
        <p:txBody>
          <a:bodyPr wrap="square" rtlCol="0">
            <a:spAutoFit/>
          </a:bodyPr>
          <a:lstStyle/>
          <a:p>
            <a:r>
              <a:rPr lang="en-US" sz="2800" b="1" dirty="0" smtClean="0">
                <a:solidFill>
                  <a:schemeClr val="bg1"/>
                </a:solidFill>
              </a:rPr>
              <a:t>Background</a:t>
            </a:r>
          </a:p>
          <a:p>
            <a:endParaRPr lang="en-US" b="1" dirty="0" smtClean="0">
              <a:solidFill>
                <a:schemeClr val="bg1"/>
              </a:solidFill>
            </a:endParaRPr>
          </a:p>
          <a:p>
            <a:r>
              <a:rPr lang="en-US" dirty="0" smtClean="0">
                <a:solidFill>
                  <a:schemeClr val="bg1"/>
                </a:solidFill>
              </a:rPr>
              <a:t>The Way of the Cross is walked by peoples of all cultures. The stories behind each of these images are a response from each ethnic group, to the invitation to contribute to the parish community, their unique voice.</a:t>
            </a:r>
          </a:p>
          <a:p>
            <a:endParaRPr lang="en-US" dirty="0" smtClean="0">
              <a:solidFill>
                <a:schemeClr val="bg1"/>
              </a:solidFill>
            </a:endParaRPr>
          </a:p>
          <a:p>
            <a:r>
              <a:rPr lang="en-US" dirty="0" smtClean="0">
                <a:solidFill>
                  <a:schemeClr val="bg1"/>
                </a:solidFill>
              </a:rPr>
              <a:t>The coordinator of the project who conceived of the idea to ‘reframe’ the existing stations,  invited parishioners  to locate and decorate the backing boards with fabric that had a particular meaning for them.</a:t>
            </a:r>
          </a:p>
          <a:p>
            <a:endParaRPr lang="en-US" dirty="0">
              <a:solidFill>
                <a:schemeClr val="bg1"/>
              </a:solidFill>
            </a:endParaRPr>
          </a:p>
          <a:p>
            <a:r>
              <a:rPr lang="en-US" dirty="0" smtClean="0">
                <a:solidFill>
                  <a:schemeClr val="bg1"/>
                </a:solidFill>
              </a:rPr>
              <a:t> We have linked this story of the Stations of the Cross at St Anne’s to the Lenten theme for 2013 which features our partnerships in Oceania. The stories tell of many migrant groups settling in </a:t>
            </a:r>
            <a:r>
              <a:rPr lang="en-US" dirty="0" err="1" smtClean="0">
                <a:solidFill>
                  <a:schemeClr val="bg1"/>
                </a:solidFill>
              </a:rPr>
              <a:t>Aotearoa</a:t>
            </a:r>
            <a:r>
              <a:rPr lang="en-US" dirty="0" smtClean="0">
                <a:solidFill>
                  <a:schemeClr val="bg1"/>
                </a:solidFill>
              </a:rPr>
              <a:t> New Zealand. All have travelled here from across Te </a:t>
            </a:r>
            <a:r>
              <a:rPr lang="en-US" dirty="0" err="1" smtClean="0">
                <a:solidFill>
                  <a:schemeClr val="bg1"/>
                </a:solidFill>
              </a:rPr>
              <a:t>Moana</a:t>
            </a:r>
            <a:r>
              <a:rPr lang="en-US" dirty="0" smtClean="0">
                <a:solidFill>
                  <a:schemeClr val="bg1"/>
                </a:solidFill>
              </a:rPr>
              <a:t>-</a:t>
            </a:r>
            <a:r>
              <a:rPr lang="en-US" dirty="0" err="1" smtClean="0">
                <a:solidFill>
                  <a:schemeClr val="bg1"/>
                </a:solidFill>
              </a:rPr>
              <a:t>nui</a:t>
            </a:r>
            <a:r>
              <a:rPr lang="en-US" dirty="0" smtClean="0">
                <a:solidFill>
                  <a:schemeClr val="bg1"/>
                </a:solidFill>
              </a:rPr>
              <a:t>-a-</a:t>
            </a:r>
            <a:r>
              <a:rPr lang="en-US" dirty="0" err="1" smtClean="0">
                <a:solidFill>
                  <a:schemeClr val="bg1"/>
                </a:solidFill>
              </a:rPr>
              <a:t>Kiwa</a:t>
            </a:r>
            <a:r>
              <a:rPr lang="en-US" dirty="0" smtClean="0">
                <a:solidFill>
                  <a:schemeClr val="bg1"/>
                </a:solidFill>
              </a:rPr>
              <a:t> (the Pacific Ocean) to their new home. </a:t>
            </a:r>
            <a:endParaRPr lang="en-US" dirty="0">
              <a:solidFill>
                <a:schemeClr val="bg1"/>
              </a:solidFill>
            </a:endParaRPr>
          </a:p>
        </p:txBody>
      </p:sp>
      <p:pic>
        <p:nvPicPr>
          <p:cNvPr id="3" name="Picture 2" descr="base_kowhaiwhai panel_tutu ana te puehu.JPG"/>
          <p:cNvPicPr>
            <a:picLocks noChangeAspect="1"/>
          </p:cNvPicPr>
          <p:nvPr/>
        </p:nvPicPr>
        <p:blipFill>
          <a:blip r:embed="rId2" cstate="screen"/>
          <a:stretch>
            <a:fillRect/>
          </a:stretch>
        </p:blipFill>
        <p:spPr>
          <a:xfrm>
            <a:off x="0" y="6031345"/>
            <a:ext cx="9144000" cy="826655"/>
          </a:xfrm>
          <a:prstGeom prst="rect">
            <a:avLst/>
          </a:prstGeom>
        </p:spPr>
      </p:pic>
    </p:spTree>
    <p:extLst>
      <p:ext uri="{BB962C8B-B14F-4D97-AF65-F5344CB8AC3E}">
        <p14:creationId xmlns="" xmlns:p14="http://schemas.microsoft.com/office/powerpoint/2010/main" val="321949019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809750" y="673768"/>
            <a:ext cx="3116157" cy="1354217"/>
          </a:xfrm>
          <a:prstGeom prst="rect">
            <a:avLst/>
          </a:prstGeom>
          <a:noFill/>
        </p:spPr>
        <p:txBody>
          <a:bodyPr wrap="square" rtlCol="0">
            <a:spAutoFit/>
          </a:bodyPr>
          <a:lstStyle/>
          <a:p>
            <a:r>
              <a:rPr lang="en-US" sz="2800" b="1" dirty="0" smtClean="0">
                <a:solidFill>
                  <a:schemeClr val="bg1"/>
                </a:solidFill>
              </a:rPr>
              <a:t>Acknowledgements</a:t>
            </a:r>
          </a:p>
          <a:p>
            <a:endParaRPr lang="en-US" dirty="0"/>
          </a:p>
          <a:p>
            <a:endParaRPr lang="en-US" dirty="0" smtClean="0"/>
          </a:p>
          <a:p>
            <a:endParaRPr lang="en-US" dirty="0"/>
          </a:p>
        </p:txBody>
      </p:sp>
      <p:sp>
        <p:nvSpPr>
          <p:cNvPr id="3" name="TextBox 2"/>
          <p:cNvSpPr txBox="1"/>
          <p:nvPr/>
        </p:nvSpPr>
        <p:spPr>
          <a:xfrm>
            <a:off x="943276" y="1645921"/>
            <a:ext cx="7729086" cy="3693319"/>
          </a:xfrm>
          <a:prstGeom prst="rect">
            <a:avLst/>
          </a:prstGeom>
          <a:noFill/>
        </p:spPr>
        <p:txBody>
          <a:bodyPr wrap="square" rtlCol="0">
            <a:spAutoFit/>
          </a:bodyPr>
          <a:lstStyle/>
          <a:p>
            <a:r>
              <a:rPr lang="en-US" dirty="0" smtClean="0">
                <a:solidFill>
                  <a:schemeClr val="bg1"/>
                </a:solidFill>
              </a:rPr>
              <a:t>We would like to thank everyone involved in this. In particular the parishioners of St Anne’s Catholic  church Newtown. Also the following: </a:t>
            </a:r>
          </a:p>
          <a:p>
            <a:endParaRPr lang="en-US" dirty="0" smtClean="0">
              <a:solidFill>
                <a:schemeClr val="bg1"/>
              </a:solidFill>
            </a:endParaRPr>
          </a:p>
          <a:p>
            <a:r>
              <a:rPr lang="mi-NZ" dirty="0">
                <a:solidFill>
                  <a:schemeClr val="bg1"/>
                </a:solidFill>
              </a:rPr>
              <a:t>Karen </a:t>
            </a:r>
            <a:r>
              <a:rPr lang="mi-NZ" dirty="0" smtClean="0">
                <a:solidFill>
                  <a:schemeClr val="bg1"/>
                </a:solidFill>
              </a:rPr>
              <a:t>Holland		</a:t>
            </a:r>
            <a:r>
              <a:rPr lang="mi-NZ" sz="1400" dirty="0" smtClean="0">
                <a:solidFill>
                  <a:schemeClr val="bg1"/>
                </a:solidFill>
              </a:rPr>
              <a:t>Lay Pastoral leader</a:t>
            </a:r>
          </a:p>
          <a:p>
            <a:r>
              <a:rPr lang="mi-NZ" dirty="0" smtClean="0">
                <a:solidFill>
                  <a:schemeClr val="bg1"/>
                </a:solidFill>
              </a:rPr>
              <a:t>Maria Rodgers		</a:t>
            </a:r>
            <a:r>
              <a:rPr lang="mi-NZ" sz="1400" dirty="0" smtClean="0">
                <a:solidFill>
                  <a:schemeClr val="bg1"/>
                </a:solidFill>
              </a:rPr>
              <a:t>Coordinator of the project</a:t>
            </a:r>
          </a:p>
          <a:p>
            <a:r>
              <a:rPr lang="mi-NZ" dirty="0" smtClean="0">
                <a:solidFill>
                  <a:schemeClr val="bg1"/>
                </a:solidFill>
              </a:rPr>
              <a:t>Liz Wootton		</a:t>
            </a:r>
            <a:r>
              <a:rPr lang="mi-NZ" sz="1400" dirty="0" smtClean="0">
                <a:solidFill>
                  <a:schemeClr val="bg1"/>
                </a:solidFill>
              </a:rPr>
              <a:t>Links to the </a:t>
            </a:r>
            <a:r>
              <a:rPr lang="mi-NZ" sz="1400" i="1" dirty="0" smtClean="0">
                <a:solidFill>
                  <a:schemeClr val="bg1"/>
                </a:solidFill>
              </a:rPr>
              <a:t>Prayers for School Settings </a:t>
            </a:r>
            <a:r>
              <a:rPr lang="mi-NZ" sz="1400" dirty="0" smtClean="0">
                <a:solidFill>
                  <a:schemeClr val="bg1"/>
                </a:solidFill>
              </a:rPr>
              <a:t>Lent 2013</a:t>
            </a:r>
          </a:p>
          <a:p>
            <a:r>
              <a:rPr lang="mi-NZ" dirty="0" smtClean="0">
                <a:solidFill>
                  <a:schemeClr val="bg1"/>
                </a:solidFill>
              </a:rPr>
              <a:t>Rev Leone Iosefo	</a:t>
            </a:r>
            <a:r>
              <a:rPr lang="mi-NZ" sz="1400" dirty="0" smtClean="0">
                <a:solidFill>
                  <a:schemeClr val="bg1"/>
                </a:solidFill>
              </a:rPr>
              <a:t>Sacramental ministry South Wellington</a:t>
            </a:r>
          </a:p>
          <a:p>
            <a:r>
              <a:rPr lang="mi-NZ" dirty="0" smtClean="0">
                <a:solidFill>
                  <a:schemeClr val="bg1"/>
                </a:solidFill>
              </a:rPr>
              <a:t>Emily Benefield	</a:t>
            </a:r>
            <a:r>
              <a:rPr lang="mi-NZ" sz="1400" dirty="0" smtClean="0">
                <a:solidFill>
                  <a:schemeClr val="bg1"/>
                </a:solidFill>
              </a:rPr>
              <a:t>Photography</a:t>
            </a:r>
          </a:p>
          <a:p>
            <a:r>
              <a:rPr lang="mi-NZ" dirty="0" smtClean="0">
                <a:solidFill>
                  <a:schemeClr val="bg1"/>
                </a:solidFill>
              </a:rPr>
              <a:t>Catherine Gibbs	</a:t>
            </a:r>
            <a:r>
              <a:rPr lang="mi-NZ" sz="1400" dirty="0" smtClean="0">
                <a:solidFill>
                  <a:schemeClr val="bg1"/>
                </a:solidFill>
              </a:rPr>
              <a:t>Caritas  education  coordinator</a:t>
            </a:r>
          </a:p>
          <a:p>
            <a:r>
              <a:rPr lang="mi-NZ" dirty="0" smtClean="0">
                <a:solidFill>
                  <a:schemeClr val="bg1"/>
                </a:solidFill>
              </a:rPr>
              <a:t>Nellie Stowers		</a:t>
            </a:r>
            <a:r>
              <a:rPr lang="mi-NZ" sz="1400" dirty="0" smtClean="0">
                <a:solidFill>
                  <a:schemeClr val="bg1"/>
                </a:solidFill>
              </a:rPr>
              <a:t>Caritas  publiction assistant</a:t>
            </a:r>
          </a:p>
          <a:p>
            <a:endParaRPr lang="mi-NZ" dirty="0" smtClean="0"/>
          </a:p>
          <a:p>
            <a:endParaRPr lang="en-AU" dirty="0"/>
          </a:p>
          <a:p>
            <a:endParaRPr lang="en-US" dirty="0"/>
          </a:p>
        </p:txBody>
      </p:sp>
      <p:sp>
        <p:nvSpPr>
          <p:cNvPr id="4" name="TextBox 3"/>
          <p:cNvSpPr txBox="1"/>
          <p:nvPr/>
        </p:nvSpPr>
        <p:spPr>
          <a:xfrm>
            <a:off x="1644073" y="5190837"/>
            <a:ext cx="5523345" cy="523220"/>
          </a:xfrm>
          <a:prstGeom prst="rect">
            <a:avLst/>
          </a:prstGeom>
          <a:noFill/>
        </p:spPr>
        <p:txBody>
          <a:bodyPr wrap="square" rtlCol="0">
            <a:spAutoFit/>
          </a:bodyPr>
          <a:lstStyle/>
          <a:p>
            <a:r>
              <a:rPr lang="en-US" sz="2800" dirty="0" smtClean="0">
                <a:solidFill>
                  <a:schemeClr val="bg1"/>
                </a:solidFill>
              </a:rPr>
              <a:t>Caritas </a:t>
            </a:r>
            <a:r>
              <a:rPr lang="en-US" sz="2800" dirty="0" err="1">
                <a:solidFill>
                  <a:schemeClr val="bg1"/>
                </a:solidFill>
              </a:rPr>
              <a:t>A</a:t>
            </a:r>
            <a:r>
              <a:rPr lang="en-US" sz="2800" dirty="0" err="1" smtClean="0">
                <a:solidFill>
                  <a:schemeClr val="bg1"/>
                </a:solidFill>
              </a:rPr>
              <a:t>otearoa</a:t>
            </a:r>
            <a:r>
              <a:rPr lang="en-US" sz="2800" dirty="0" smtClean="0">
                <a:solidFill>
                  <a:schemeClr val="bg1"/>
                </a:solidFill>
              </a:rPr>
              <a:t> New Zealand</a:t>
            </a:r>
            <a:endParaRPr lang="en-US" sz="2800" dirty="0">
              <a:solidFill>
                <a:schemeClr val="bg1"/>
              </a:solidFill>
            </a:endParaRPr>
          </a:p>
        </p:txBody>
      </p:sp>
      <p:pic>
        <p:nvPicPr>
          <p:cNvPr id="6" name="Picture 5" descr="base_kowhaiwhai panel_tutu ana te puehu.JPG"/>
          <p:cNvPicPr>
            <a:picLocks noChangeAspect="1"/>
          </p:cNvPicPr>
          <p:nvPr/>
        </p:nvPicPr>
        <p:blipFill>
          <a:blip r:embed="rId2" cstate="screen"/>
          <a:stretch>
            <a:fillRect/>
          </a:stretch>
        </p:blipFill>
        <p:spPr>
          <a:xfrm>
            <a:off x="0" y="6031345"/>
            <a:ext cx="9144000" cy="826655"/>
          </a:xfrm>
          <a:prstGeom prst="rect">
            <a:avLst/>
          </a:prstGeom>
        </p:spPr>
      </p:pic>
      <p:pic>
        <p:nvPicPr>
          <p:cNvPr id="7" name="Picture 6" descr="caritas_RGB logo.jpg"/>
          <p:cNvPicPr>
            <a:picLocks noChangeAspect="1"/>
          </p:cNvPicPr>
          <p:nvPr/>
        </p:nvPicPr>
        <p:blipFill>
          <a:blip r:embed="rId3" cstate="screen"/>
          <a:stretch>
            <a:fillRect/>
          </a:stretch>
        </p:blipFill>
        <p:spPr>
          <a:xfrm>
            <a:off x="7167418" y="199355"/>
            <a:ext cx="1854013" cy="818947"/>
          </a:xfrm>
          <a:prstGeom prst="rect">
            <a:avLst/>
          </a:prstGeom>
        </p:spPr>
      </p:pic>
    </p:spTree>
    <p:extLst>
      <p:ext uri="{BB962C8B-B14F-4D97-AF65-F5344CB8AC3E}">
        <p14:creationId xmlns="" xmlns:p14="http://schemas.microsoft.com/office/powerpoint/2010/main" val="4186346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1 Maori crop small.jpg"/>
          <p:cNvPicPr/>
          <p:nvPr/>
        </p:nvPicPr>
        <p:blipFill>
          <a:blip r:embed="rId3" cstate="screen"/>
          <a:stretch>
            <a:fillRect/>
          </a:stretch>
        </p:blipFill>
        <p:spPr>
          <a:xfrm>
            <a:off x="4619625" y="190500"/>
            <a:ext cx="4302126" cy="6445250"/>
          </a:xfrm>
          <a:prstGeom prst="rect">
            <a:avLst/>
          </a:prstGeom>
          <a:ln w="19050">
            <a:solidFill>
              <a:schemeClr val="tx1">
                <a:lumMod val="75000"/>
                <a:lumOff val="25000"/>
              </a:schemeClr>
            </a:solidFill>
          </a:ln>
        </p:spPr>
      </p:pic>
      <p:sp>
        <p:nvSpPr>
          <p:cNvPr id="5" name="TextBox 4"/>
          <p:cNvSpPr txBox="1"/>
          <p:nvPr/>
        </p:nvSpPr>
        <p:spPr>
          <a:xfrm>
            <a:off x="428625" y="809624"/>
            <a:ext cx="3810000" cy="3385542"/>
          </a:xfrm>
          <a:prstGeom prst="rect">
            <a:avLst/>
          </a:prstGeom>
          <a:noFill/>
        </p:spPr>
        <p:txBody>
          <a:bodyPr wrap="square" rtlCol="0">
            <a:spAutoFit/>
          </a:bodyPr>
          <a:lstStyle/>
          <a:p>
            <a:r>
              <a:rPr lang="mi-NZ" sz="2800" b="1" dirty="0" smtClean="0">
                <a:solidFill>
                  <a:schemeClr val="bg1"/>
                </a:solidFill>
              </a:rPr>
              <a:t>				</a:t>
            </a:r>
            <a:r>
              <a:rPr lang="mi-NZ" sz="2800" dirty="0" smtClean="0">
                <a:solidFill>
                  <a:schemeClr val="bg1"/>
                </a:solidFill>
              </a:rPr>
              <a:t>I </a:t>
            </a:r>
          </a:p>
          <a:p>
            <a:r>
              <a:rPr lang="mi-NZ" dirty="0" smtClean="0">
                <a:solidFill>
                  <a:schemeClr val="bg1"/>
                </a:solidFill>
              </a:rPr>
              <a:t> </a:t>
            </a:r>
            <a:r>
              <a:rPr lang="mi-NZ" sz="2800" dirty="0">
                <a:solidFill>
                  <a:schemeClr val="bg1"/>
                </a:solidFill>
              </a:rPr>
              <a:t>Jesus is condemned to </a:t>
            </a:r>
            <a:r>
              <a:rPr lang="mi-NZ" sz="2800" dirty="0" smtClean="0">
                <a:solidFill>
                  <a:schemeClr val="bg1"/>
                </a:solidFill>
              </a:rPr>
              <a:t>death.</a:t>
            </a:r>
          </a:p>
          <a:p>
            <a:endParaRPr lang="en-AU" sz="2800" dirty="0">
              <a:solidFill>
                <a:schemeClr val="bg1"/>
              </a:solidFill>
            </a:endParaRPr>
          </a:p>
          <a:p>
            <a:r>
              <a:rPr lang="en-NZ" sz="2800" dirty="0">
                <a:solidFill>
                  <a:schemeClr val="bg1"/>
                </a:solidFill>
              </a:rPr>
              <a:t>Ka whakawātia a Hehu kia </a:t>
            </a:r>
            <a:r>
              <a:rPr lang="en-NZ" sz="2800" dirty="0" smtClean="0">
                <a:solidFill>
                  <a:schemeClr val="bg1"/>
                </a:solidFill>
              </a:rPr>
              <a:t>mate.</a:t>
            </a:r>
            <a:r>
              <a:rPr lang="en-AU" sz="2800" dirty="0" smtClean="0">
                <a:solidFill>
                  <a:schemeClr val="bg1"/>
                </a:solidFill>
              </a:rPr>
              <a:t> </a:t>
            </a:r>
          </a:p>
          <a:p>
            <a:r>
              <a:rPr lang="en-NZ" sz="2800" dirty="0" smtClean="0">
                <a:solidFill>
                  <a:schemeClr val="bg1"/>
                </a:solidFill>
              </a:rPr>
              <a:t>(</a:t>
            </a:r>
            <a:r>
              <a:rPr lang="en-NZ" sz="2800" dirty="0">
                <a:solidFill>
                  <a:schemeClr val="bg1"/>
                </a:solidFill>
              </a:rPr>
              <a:t>Maori)</a:t>
            </a:r>
            <a:endParaRPr lang="en-AU" sz="2800" dirty="0">
              <a:solidFill>
                <a:schemeClr val="bg1"/>
              </a:solidFill>
            </a:endParaRPr>
          </a:p>
          <a:p>
            <a:endParaRPr lang="en-US" dirty="0"/>
          </a:p>
        </p:txBody>
      </p:sp>
      <p:pic>
        <p:nvPicPr>
          <p:cNvPr id="6" name="Picture 5" descr="1 Maori crop small.jpg"/>
          <p:cNvPicPr/>
          <p:nvPr/>
        </p:nvPicPr>
        <p:blipFill>
          <a:blip r:embed="rId3" cstate="screen"/>
          <a:stretch>
            <a:fillRect/>
          </a:stretch>
        </p:blipFill>
        <p:spPr>
          <a:xfrm>
            <a:off x="4619625" y="190500"/>
            <a:ext cx="4454526" cy="6597650"/>
          </a:xfrm>
          <a:prstGeom prst="rect">
            <a:avLst/>
          </a:prstGeom>
          <a:ln w="19050">
            <a:solidFill>
              <a:schemeClr val="tx1">
                <a:lumMod val="75000"/>
                <a:lumOff val="25000"/>
              </a:schemeClr>
            </a:solidFill>
          </a:ln>
        </p:spPr>
      </p:pic>
      <p:pic>
        <p:nvPicPr>
          <p:cNvPr id="7" name="Picture 6" descr="1 Maori crop small.jpg"/>
          <p:cNvPicPr/>
          <p:nvPr/>
        </p:nvPicPr>
        <p:blipFill>
          <a:blip r:embed="rId3" cstate="screen"/>
          <a:stretch>
            <a:fillRect/>
          </a:stretch>
        </p:blipFill>
        <p:spPr>
          <a:xfrm>
            <a:off x="4619625" y="190500"/>
            <a:ext cx="4454526" cy="6597650"/>
          </a:xfrm>
          <a:prstGeom prst="rect">
            <a:avLst/>
          </a:prstGeom>
          <a:ln w="19050">
            <a:solidFill>
              <a:schemeClr val="tx1">
                <a:lumMod val="75000"/>
                <a:lumOff val="25000"/>
              </a:schemeClr>
            </a:solidFill>
          </a:ln>
        </p:spPr>
      </p:pic>
      <p:pic>
        <p:nvPicPr>
          <p:cNvPr id="8" name="Picture 7" descr="1 Maori crop small.jpg"/>
          <p:cNvPicPr/>
          <p:nvPr/>
        </p:nvPicPr>
        <p:blipFill>
          <a:blip r:embed="rId3" cstate="screen"/>
          <a:stretch>
            <a:fillRect/>
          </a:stretch>
        </p:blipFill>
        <p:spPr>
          <a:xfrm>
            <a:off x="4619625" y="190500"/>
            <a:ext cx="4302126" cy="6597650"/>
          </a:xfrm>
          <a:prstGeom prst="rect">
            <a:avLst/>
          </a:prstGeom>
          <a:ln w="19050">
            <a:solidFill>
              <a:schemeClr val="tx1">
                <a:lumMod val="75000"/>
                <a:lumOff val="25000"/>
              </a:schemeClr>
            </a:solidFill>
          </a:ln>
        </p:spPr>
      </p:pic>
    </p:spTree>
    <p:extLst>
      <p:ext uri="{BB962C8B-B14F-4D97-AF65-F5344CB8AC3E}">
        <p14:creationId xmlns="" xmlns:p14="http://schemas.microsoft.com/office/powerpoint/2010/main" val="82257272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2 Samoa crop small.jpg"/>
          <p:cNvPicPr/>
          <p:nvPr/>
        </p:nvPicPr>
        <p:blipFill>
          <a:blip r:embed="rId3" cstate="screen"/>
          <a:stretch>
            <a:fillRect/>
          </a:stretch>
        </p:blipFill>
        <p:spPr>
          <a:xfrm>
            <a:off x="4365625" y="190500"/>
            <a:ext cx="4619626" cy="6540500"/>
          </a:xfrm>
          <a:prstGeom prst="rect">
            <a:avLst/>
          </a:prstGeom>
          <a:ln w="19050">
            <a:solidFill>
              <a:schemeClr val="tx1">
                <a:lumMod val="75000"/>
                <a:lumOff val="25000"/>
              </a:schemeClr>
            </a:solidFill>
          </a:ln>
        </p:spPr>
      </p:pic>
      <p:sp>
        <p:nvSpPr>
          <p:cNvPr id="3" name="TextBox 2"/>
          <p:cNvSpPr txBox="1"/>
          <p:nvPr/>
        </p:nvSpPr>
        <p:spPr>
          <a:xfrm>
            <a:off x="238126" y="889000"/>
            <a:ext cx="4397374" cy="3385542"/>
          </a:xfrm>
          <a:prstGeom prst="rect">
            <a:avLst/>
          </a:prstGeom>
          <a:noFill/>
        </p:spPr>
        <p:txBody>
          <a:bodyPr wrap="square" rtlCol="0">
            <a:spAutoFit/>
          </a:bodyPr>
          <a:lstStyle/>
          <a:p>
            <a:r>
              <a:rPr lang="mi-NZ" sz="2800" b="1" dirty="0" smtClean="0"/>
              <a:t>			</a:t>
            </a:r>
            <a:r>
              <a:rPr lang="mi-NZ" sz="2800" dirty="0" smtClean="0">
                <a:solidFill>
                  <a:schemeClr val="bg1"/>
                </a:solidFill>
              </a:rPr>
              <a:t>II  </a:t>
            </a:r>
          </a:p>
          <a:p>
            <a:r>
              <a:rPr lang="mi-NZ" sz="2800" dirty="0" smtClean="0">
                <a:solidFill>
                  <a:schemeClr val="bg1"/>
                </a:solidFill>
              </a:rPr>
              <a:t>Jesus </a:t>
            </a:r>
            <a:r>
              <a:rPr lang="mi-NZ" sz="2800" dirty="0">
                <a:solidFill>
                  <a:schemeClr val="bg1"/>
                </a:solidFill>
              </a:rPr>
              <a:t>is made to bear His </a:t>
            </a:r>
            <a:r>
              <a:rPr lang="mi-NZ" sz="2800" dirty="0" smtClean="0">
                <a:solidFill>
                  <a:schemeClr val="bg1"/>
                </a:solidFill>
              </a:rPr>
              <a:t>cross.</a:t>
            </a:r>
          </a:p>
          <a:p>
            <a:endParaRPr lang="en-AU" sz="2800" dirty="0">
              <a:solidFill>
                <a:schemeClr val="bg1"/>
              </a:solidFill>
            </a:endParaRPr>
          </a:p>
          <a:p>
            <a:r>
              <a:rPr lang="en-NZ" sz="2800" dirty="0" smtClean="0">
                <a:solidFill>
                  <a:schemeClr val="bg1"/>
                </a:solidFill>
              </a:rPr>
              <a:t>Iesu ua tauave lona </a:t>
            </a:r>
          </a:p>
          <a:p>
            <a:r>
              <a:rPr lang="en-NZ" sz="2800" dirty="0" smtClean="0">
                <a:solidFill>
                  <a:schemeClr val="bg1"/>
                </a:solidFill>
              </a:rPr>
              <a:t>Koluse.</a:t>
            </a:r>
          </a:p>
          <a:p>
            <a:r>
              <a:rPr lang="en-NZ" sz="2800" dirty="0" smtClean="0">
                <a:solidFill>
                  <a:schemeClr val="bg1"/>
                </a:solidFill>
              </a:rPr>
              <a:t>(</a:t>
            </a:r>
            <a:r>
              <a:rPr lang="en-NZ" sz="2800" dirty="0">
                <a:solidFill>
                  <a:schemeClr val="bg1"/>
                </a:solidFill>
              </a:rPr>
              <a:t>Samoa)</a:t>
            </a:r>
            <a:endParaRPr lang="en-AU" sz="2800" dirty="0">
              <a:solidFill>
                <a:schemeClr val="bg1"/>
              </a:solidFill>
            </a:endParaRPr>
          </a:p>
          <a:p>
            <a:endParaRPr lang="en-US" dirty="0"/>
          </a:p>
        </p:txBody>
      </p:sp>
    </p:spTree>
    <p:extLst>
      <p:ext uri="{BB962C8B-B14F-4D97-AF65-F5344CB8AC3E}">
        <p14:creationId xmlns="" xmlns:p14="http://schemas.microsoft.com/office/powerpoint/2010/main" val="133063329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3 Rwanda crop small.jpg"/>
          <p:cNvPicPr/>
          <p:nvPr/>
        </p:nvPicPr>
        <p:blipFill>
          <a:blip r:embed="rId3" cstate="screen"/>
          <a:stretch>
            <a:fillRect/>
          </a:stretch>
        </p:blipFill>
        <p:spPr>
          <a:xfrm>
            <a:off x="4683124" y="174624"/>
            <a:ext cx="4318001" cy="6429375"/>
          </a:xfrm>
          <a:prstGeom prst="rect">
            <a:avLst/>
          </a:prstGeom>
          <a:ln w="19050">
            <a:solidFill>
              <a:schemeClr val="tx1">
                <a:lumMod val="75000"/>
                <a:lumOff val="25000"/>
              </a:schemeClr>
            </a:solidFill>
          </a:ln>
        </p:spPr>
      </p:pic>
      <p:sp>
        <p:nvSpPr>
          <p:cNvPr id="6" name="Rectangle 5"/>
          <p:cNvSpPr/>
          <p:nvPr/>
        </p:nvSpPr>
        <p:spPr>
          <a:xfrm>
            <a:off x="301625" y="873125"/>
            <a:ext cx="4270375" cy="2677656"/>
          </a:xfrm>
          <a:prstGeom prst="rect">
            <a:avLst/>
          </a:prstGeom>
        </p:spPr>
        <p:txBody>
          <a:bodyPr wrap="square">
            <a:spAutoFit/>
          </a:bodyPr>
          <a:lstStyle/>
          <a:p>
            <a:r>
              <a:rPr lang="mi-NZ" sz="2800" b="1" dirty="0" smtClean="0"/>
              <a:t>				</a:t>
            </a:r>
            <a:r>
              <a:rPr lang="mi-NZ" sz="2800" dirty="0" smtClean="0">
                <a:solidFill>
                  <a:schemeClr val="bg1"/>
                </a:solidFill>
              </a:rPr>
              <a:t>III  </a:t>
            </a:r>
          </a:p>
          <a:p>
            <a:r>
              <a:rPr lang="mi-NZ" sz="2800" dirty="0" smtClean="0">
                <a:solidFill>
                  <a:schemeClr val="bg1"/>
                </a:solidFill>
              </a:rPr>
              <a:t>Jesus </a:t>
            </a:r>
            <a:r>
              <a:rPr lang="mi-NZ" sz="2800" dirty="0">
                <a:solidFill>
                  <a:schemeClr val="bg1"/>
                </a:solidFill>
              </a:rPr>
              <a:t>falls for the first </a:t>
            </a:r>
            <a:r>
              <a:rPr lang="mi-NZ" sz="2800" dirty="0" smtClean="0">
                <a:solidFill>
                  <a:schemeClr val="bg1"/>
                </a:solidFill>
              </a:rPr>
              <a:t>time.</a:t>
            </a:r>
          </a:p>
          <a:p>
            <a:endParaRPr lang="en-AU" sz="2800" dirty="0">
              <a:solidFill>
                <a:schemeClr val="bg1"/>
              </a:solidFill>
            </a:endParaRPr>
          </a:p>
          <a:p>
            <a:r>
              <a:rPr lang="en-NZ" sz="2800" dirty="0" smtClean="0">
                <a:solidFill>
                  <a:schemeClr val="bg1"/>
                </a:solidFill>
              </a:rPr>
              <a:t>Yezu aguye numusaraba ubwambere.</a:t>
            </a:r>
            <a:r>
              <a:rPr lang="en-AU" sz="2800" dirty="0" smtClean="0">
                <a:solidFill>
                  <a:schemeClr val="bg1"/>
                </a:solidFill>
              </a:rPr>
              <a:t> </a:t>
            </a:r>
          </a:p>
          <a:p>
            <a:r>
              <a:rPr lang="mi-NZ" sz="2800" dirty="0" smtClean="0">
                <a:solidFill>
                  <a:schemeClr val="bg1"/>
                </a:solidFill>
              </a:rPr>
              <a:t>(Rwanda</a:t>
            </a:r>
            <a:r>
              <a:rPr lang="mi-NZ" sz="2800" dirty="0">
                <a:solidFill>
                  <a:schemeClr val="bg1"/>
                </a:solidFill>
              </a:rPr>
              <a:t>)</a:t>
            </a:r>
            <a:endParaRPr lang="en-AU" sz="2800" dirty="0">
              <a:solidFill>
                <a:schemeClr val="bg1"/>
              </a:solidFill>
            </a:endParaRPr>
          </a:p>
        </p:txBody>
      </p:sp>
    </p:spTree>
    <p:extLst>
      <p:ext uri="{BB962C8B-B14F-4D97-AF65-F5344CB8AC3E}">
        <p14:creationId xmlns="" xmlns:p14="http://schemas.microsoft.com/office/powerpoint/2010/main" val="371463094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4 Goa crop small.jpg"/>
          <p:cNvPicPr/>
          <p:nvPr/>
        </p:nvPicPr>
        <p:blipFill>
          <a:blip r:embed="rId3" cstate="screen"/>
          <a:stretch>
            <a:fillRect/>
          </a:stretch>
        </p:blipFill>
        <p:spPr>
          <a:xfrm>
            <a:off x="4747490" y="332508"/>
            <a:ext cx="4211089" cy="6334991"/>
          </a:xfrm>
          <a:prstGeom prst="rect">
            <a:avLst/>
          </a:prstGeom>
          <a:ln w="19050">
            <a:solidFill>
              <a:schemeClr val="tx1">
                <a:lumMod val="75000"/>
                <a:lumOff val="25000"/>
              </a:schemeClr>
            </a:solidFill>
          </a:ln>
        </p:spPr>
      </p:pic>
      <p:sp>
        <p:nvSpPr>
          <p:cNvPr id="3" name="TextBox 2"/>
          <p:cNvSpPr txBox="1"/>
          <p:nvPr/>
        </p:nvSpPr>
        <p:spPr>
          <a:xfrm>
            <a:off x="238125" y="825500"/>
            <a:ext cx="3825875" cy="2677656"/>
          </a:xfrm>
          <a:prstGeom prst="rect">
            <a:avLst/>
          </a:prstGeom>
          <a:noFill/>
        </p:spPr>
        <p:txBody>
          <a:bodyPr wrap="square" rtlCol="0">
            <a:spAutoFit/>
          </a:bodyPr>
          <a:lstStyle/>
          <a:p>
            <a:r>
              <a:rPr lang="mi-NZ" sz="2800" b="1" dirty="0" smtClean="0"/>
              <a:t>			</a:t>
            </a:r>
            <a:r>
              <a:rPr lang="mi-NZ" sz="2800" dirty="0" smtClean="0">
                <a:solidFill>
                  <a:schemeClr val="bg1"/>
                </a:solidFill>
              </a:rPr>
              <a:t>IV   </a:t>
            </a:r>
          </a:p>
          <a:p>
            <a:r>
              <a:rPr lang="mi-NZ" sz="2800" dirty="0" smtClean="0">
                <a:solidFill>
                  <a:schemeClr val="bg1"/>
                </a:solidFill>
              </a:rPr>
              <a:t>Jesus </a:t>
            </a:r>
            <a:r>
              <a:rPr lang="mi-NZ" sz="2800" dirty="0">
                <a:solidFill>
                  <a:schemeClr val="bg1"/>
                </a:solidFill>
              </a:rPr>
              <a:t>meets His </a:t>
            </a:r>
            <a:r>
              <a:rPr lang="mi-NZ" sz="2800" dirty="0" smtClean="0">
                <a:solidFill>
                  <a:schemeClr val="bg1"/>
                </a:solidFill>
              </a:rPr>
              <a:t>mother.</a:t>
            </a:r>
          </a:p>
          <a:p>
            <a:endParaRPr lang="en-AU" sz="2800" dirty="0">
              <a:solidFill>
                <a:schemeClr val="bg1"/>
              </a:solidFill>
            </a:endParaRPr>
          </a:p>
          <a:p>
            <a:r>
              <a:rPr lang="en-US" sz="2800" dirty="0" err="1" smtClean="0">
                <a:solidFill>
                  <a:schemeClr val="bg1"/>
                </a:solidFill>
              </a:rPr>
              <a:t>Jezu</a:t>
            </a:r>
            <a:r>
              <a:rPr lang="en-US" sz="2800" dirty="0" smtClean="0">
                <a:solidFill>
                  <a:schemeClr val="bg1"/>
                </a:solidFill>
              </a:rPr>
              <a:t> </a:t>
            </a:r>
            <a:r>
              <a:rPr lang="en-US" sz="2800" dirty="0" err="1" smtClean="0">
                <a:solidFill>
                  <a:schemeClr val="bg1"/>
                </a:solidFill>
              </a:rPr>
              <a:t>aple</a:t>
            </a:r>
            <a:r>
              <a:rPr lang="en-US" sz="2800" dirty="0" smtClean="0">
                <a:solidFill>
                  <a:schemeClr val="bg1"/>
                </a:solidFill>
              </a:rPr>
              <a:t> </a:t>
            </a:r>
            <a:r>
              <a:rPr lang="en-US" sz="2800" dirty="0" err="1" smtClean="0">
                <a:solidFill>
                  <a:schemeClr val="bg1"/>
                </a:solidFill>
              </a:rPr>
              <a:t>avoik</a:t>
            </a:r>
            <a:r>
              <a:rPr lang="en-US" sz="2800" dirty="0" smtClean="0">
                <a:solidFill>
                  <a:schemeClr val="bg1"/>
                </a:solidFill>
              </a:rPr>
              <a:t> </a:t>
            </a:r>
            <a:r>
              <a:rPr lang="en-US" sz="2800" dirty="0" err="1" smtClean="0">
                <a:solidFill>
                  <a:schemeClr val="bg1"/>
                </a:solidFill>
              </a:rPr>
              <a:t>mellta</a:t>
            </a:r>
            <a:r>
              <a:rPr lang="en-US" sz="2800" dirty="0" smtClean="0">
                <a:solidFill>
                  <a:schemeClr val="bg1"/>
                </a:solidFill>
              </a:rPr>
              <a:t>. </a:t>
            </a:r>
            <a:r>
              <a:rPr lang="en-NZ" sz="2800" dirty="0" smtClean="0">
                <a:solidFill>
                  <a:schemeClr val="bg1"/>
                </a:solidFill>
              </a:rPr>
              <a:t>(</a:t>
            </a:r>
            <a:r>
              <a:rPr lang="en-NZ" sz="2800" dirty="0">
                <a:solidFill>
                  <a:schemeClr val="bg1"/>
                </a:solidFill>
              </a:rPr>
              <a:t>Goa)</a:t>
            </a:r>
            <a:endParaRPr lang="en-AU" sz="2800" dirty="0">
              <a:solidFill>
                <a:schemeClr val="bg1"/>
              </a:solidFill>
            </a:endParaRPr>
          </a:p>
          <a:p>
            <a:endParaRPr lang="en-US" sz="2800" dirty="0">
              <a:solidFill>
                <a:schemeClr val="bg1"/>
              </a:solidFill>
            </a:endParaRPr>
          </a:p>
        </p:txBody>
      </p:sp>
    </p:spTree>
    <p:extLst>
      <p:ext uri="{BB962C8B-B14F-4D97-AF65-F5344CB8AC3E}">
        <p14:creationId xmlns="" xmlns:p14="http://schemas.microsoft.com/office/powerpoint/2010/main" val="403720057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5 Croatia crop small.jpg"/>
          <p:cNvPicPr/>
          <p:nvPr/>
        </p:nvPicPr>
        <p:blipFill>
          <a:blip r:embed="rId3" cstate="screen"/>
          <a:stretch>
            <a:fillRect/>
          </a:stretch>
        </p:blipFill>
        <p:spPr>
          <a:xfrm>
            <a:off x="4400410" y="179588"/>
            <a:ext cx="4592847" cy="6516463"/>
          </a:xfrm>
          <a:prstGeom prst="rect">
            <a:avLst/>
          </a:prstGeom>
          <a:ln w="19050">
            <a:solidFill>
              <a:schemeClr val="tx1">
                <a:lumMod val="75000"/>
                <a:lumOff val="25000"/>
              </a:schemeClr>
            </a:solidFill>
          </a:ln>
        </p:spPr>
      </p:pic>
      <p:sp>
        <p:nvSpPr>
          <p:cNvPr id="7" name="TextBox 6"/>
          <p:cNvSpPr txBox="1"/>
          <p:nvPr/>
        </p:nvSpPr>
        <p:spPr>
          <a:xfrm>
            <a:off x="246527" y="701437"/>
            <a:ext cx="3820323" cy="3385542"/>
          </a:xfrm>
          <a:prstGeom prst="rect">
            <a:avLst/>
          </a:prstGeom>
          <a:noFill/>
        </p:spPr>
        <p:txBody>
          <a:bodyPr wrap="square" rtlCol="0">
            <a:spAutoFit/>
          </a:bodyPr>
          <a:lstStyle/>
          <a:p>
            <a:r>
              <a:rPr lang="mi-NZ" sz="2800" b="1" dirty="0" smtClean="0"/>
              <a:t>			</a:t>
            </a:r>
            <a:r>
              <a:rPr lang="mi-NZ" sz="2800" dirty="0" smtClean="0">
                <a:solidFill>
                  <a:schemeClr val="bg1"/>
                </a:solidFill>
              </a:rPr>
              <a:t>V  </a:t>
            </a:r>
          </a:p>
          <a:p>
            <a:r>
              <a:rPr lang="mi-NZ" sz="2800" dirty="0" smtClean="0">
                <a:solidFill>
                  <a:schemeClr val="bg1"/>
                </a:solidFill>
              </a:rPr>
              <a:t>Jesus </a:t>
            </a:r>
            <a:r>
              <a:rPr lang="mi-NZ" sz="2800" dirty="0">
                <a:solidFill>
                  <a:schemeClr val="bg1"/>
                </a:solidFill>
              </a:rPr>
              <a:t>is helped by Simon of </a:t>
            </a:r>
            <a:r>
              <a:rPr lang="mi-NZ" sz="2800" dirty="0" smtClean="0">
                <a:solidFill>
                  <a:schemeClr val="bg1"/>
                </a:solidFill>
              </a:rPr>
              <a:t>Cyrene.</a:t>
            </a:r>
          </a:p>
          <a:p>
            <a:endParaRPr lang="en-AU" sz="2800" dirty="0">
              <a:solidFill>
                <a:schemeClr val="bg1"/>
              </a:solidFill>
            </a:endParaRPr>
          </a:p>
          <a:p>
            <a:r>
              <a:rPr lang="en-US" sz="2800" dirty="0" err="1">
                <a:solidFill>
                  <a:schemeClr val="bg1"/>
                </a:solidFill>
              </a:rPr>
              <a:t>Šimun</a:t>
            </a:r>
            <a:r>
              <a:rPr lang="en-US" sz="2800" dirty="0">
                <a:solidFill>
                  <a:schemeClr val="bg1"/>
                </a:solidFill>
              </a:rPr>
              <a:t> </a:t>
            </a:r>
            <a:r>
              <a:rPr lang="en-US" sz="2800" dirty="0" err="1">
                <a:solidFill>
                  <a:schemeClr val="bg1"/>
                </a:solidFill>
              </a:rPr>
              <a:t>Cirenac</a:t>
            </a:r>
            <a:r>
              <a:rPr lang="en-US" sz="2800" dirty="0">
                <a:solidFill>
                  <a:schemeClr val="bg1"/>
                </a:solidFill>
              </a:rPr>
              <a:t> </a:t>
            </a:r>
            <a:r>
              <a:rPr lang="en-US" sz="2800" dirty="0" err="1">
                <a:solidFill>
                  <a:schemeClr val="bg1"/>
                </a:solidFill>
              </a:rPr>
              <a:t>pomaže</a:t>
            </a:r>
            <a:r>
              <a:rPr lang="en-US" sz="2800" dirty="0">
                <a:solidFill>
                  <a:schemeClr val="bg1"/>
                </a:solidFill>
              </a:rPr>
              <a:t> </a:t>
            </a:r>
            <a:r>
              <a:rPr lang="en-US" sz="2800" dirty="0" err="1">
                <a:solidFill>
                  <a:schemeClr val="bg1"/>
                </a:solidFill>
              </a:rPr>
              <a:t>Isusu</a:t>
            </a:r>
            <a:r>
              <a:rPr lang="en-US" sz="2800" dirty="0">
                <a:solidFill>
                  <a:schemeClr val="bg1"/>
                </a:solidFill>
              </a:rPr>
              <a:t> </a:t>
            </a:r>
            <a:r>
              <a:rPr lang="en-US" sz="2800" dirty="0" err="1">
                <a:solidFill>
                  <a:schemeClr val="bg1"/>
                </a:solidFill>
              </a:rPr>
              <a:t>nositi</a:t>
            </a:r>
            <a:r>
              <a:rPr lang="en-US" sz="2800" dirty="0">
                <a:solidFill>
                  <a:schemeClr val="bg1"/>
                </a:solidFill>
              </a:rPr>
              <a:t> </a:t>
            </a:r>
            <a:r>
              <a:rPr lang="en-US" sz="2800" dirty="0" err="1" smtClean="0">
                <a:solidFill>
                  <a:schemeClr val="bg1"/>
                </a:solidFill>
              </a:rPr>
              <a:t>križ</a:t>
            </a:r>
            <a:r>
              <a:rPr lang="en-US" sz="2800" dirty="0" smtClean="0">
                <a:solidFill>
                  <a:schemeClr val="bg1"/>
                </a:solidFill>
              </a:rPr>
              <a:t>.</a:t>
            </a:r>
            <a:r>
              <a:rPr lang="en-AU" sz="2800" dirty="0" smtClean="0">
                <a:solidFill>
                  <a:schemeClr val="bg1"/>
                </a:solidFill>
              </a:rPr>
              <a:t> </a:t>
            </a:r>
          </a:p>
          <a:p>
            <a:r>
              <a:rPr lang="en-US" sz="2800" dirty="0" smtClean="0">
                <a:solidFill>
                  <a:schemeClr val="bg1"/>
                </a:solidFill>
              </a:rPr>
              <a:t>(</a:t>
            </a:r>
            <a:r>
              <a:rPr lang="en-US" sz="2800" dirty="0">
                <a:solidFill>
                  <a:schemeClr val="bg1"/>
                </a:solidFill>
              </a:rPr>
              <a:t>Croatia)</a:t>
            </a:r>
            <a:endParaRPr lang="en-AU" sz="2800" dirty="0">
              <a:solidFill>
                <a:schemeClr val="bg1"/>
              </a:solidFill>
            </a:endParaRPr>
          </a:p>
          <a:p>
            <a:endParaRPr lang="en-US" dirty="0"/>
          </a:p>
        </p:txBody>
      </p:sp>
    </p:spTree>
    <p:extLst>
      <p:ext uri="{BB962C8B-B14F-4D97-AF65-F5344CB8AC3E}">
        <p14:creationId xmlns="" xmlns:p14="http://schemas.microsoft.com/office/powerpoint/2010/main" val="85402613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6 Cook Islands crop small.jpg"/>
          <p:cNvPicPr/>
          <p:nvPr/>
        </p:nvPicPr>
        <p:blipFill>
          <a:blip r:embed="rId3" cstate="screen"/>
          <a:stretch>
            <a:fillRect/>
          </a:stretch>
        </p:blipFill>
        <p:spPr>
          <a:xfrm>
            <a:off x="4323435" y="179588"/>
            <a:ext cx="4702152" cy="6503635"/>
          </a:xfrm>
          <a:prstGeom prst="rect">
            <a:avLst/>
          </a:prstGeom>
          <a:ln w="19050">
            <a:solidFill>
              <a:schemeClr val="tx1">
                <a:lumMod val="95000"/>
                <a:lumOff val="5000"/>
              </a:schemeClr>
            </a:solidFill>
          </a:ln>
        </p:spPr>
      </p:pic>
      <p:sp>
        <p:nvSpPr>
          <p:cNvPr id="3" name="TextBox 2"/>
          <p:cNvSpPr txBox="1"/>
          <p:nvPr/>
        </p:nvSpPr>
        <p:spPr>
          <a:xfrm>
            <a:off x="202962" y="641877"/>
            <a:ext cx="4223106" cy="3385542"/>
          </a:xfrm>
          <a:prstGeom prst="rect">
            <a:avLst/>
          </a:prstGeom>
          <a:noFill/>
        </p:spPr>
        <p:txBody>
          <a:bodyPr wrap="square" rtlCol="0">
            <a:spAutoFit/>
          </a:bodyPr>
          <a:lstStyle/>
          <a:p>
            <a:r>
              <a:rPr lang="mi-NZ" sz="2800" b="1" dirty="0" smtClean="0"/>
              <a:t>			</a:t>
            </a:r>
            <a:r>
              <a:rPr lang="mi-NZ" sz="2800" dirty="0" smtClean="0">
                <a:solidFill>
                  <a:schemeClr val="bg1"/>
                </a:solidFill>
              </a:rPr>
              <a:t>VI  </a:t>
            </a:r>
          </a:p>
          <a:p>
            <a:r>
              <a:rPr lang="mi-NZ" sz="2800" dirty="0" smtClean="0">
                <a:solidFill>
                  <a:schemeClr val="bg1"/>
                </a:solidFill>
              </a:rPr>
              <a:t>Veronica </a:t>
            </a:r>
            <a:r>
              <a:rPr lang="mi-NZ" sz="2800" dirty="0">
                <a:solidFill>
                  <a:schemeClr val="bg1"/>
                </a:solidFill>
              </a:rPr>
              <a:t>wipes the face </a:t>
            </a:r>
            <a:endParaRPr lang="mi-NZ" sz="2800" dirty="0" smtClean="0">
              <a:solidFill>
                <a:schemeClr val="bg1"/>
              </a:solidFill>
            </a:endParaRPr>
          </a:p>
          <a:p>
            <a:r>
              <a:rPr lang="mi-NZ" sz="2800" dirty="0" smtClean="0">
                <a:solidFill>
                  <a:schemeClr val="bg1"/>
                </a:solidFill>
              </a:rPr>
              <a:t>of Jesus.</a:t>
            </a:r>
          </a:p>
          <a:p>
            <a:endParaRPr lang="en-AU" sz="2800" dirty="0">
              <a:solidFill>
                <a:schemeClr val="bg1"/>
              </a:solidFill>
            </a:endParaRPr>
          </a:p>
          <a:p>
            <a:r>
              <a:rPr lang="en-NZ" sz="2800" dirty="0">
                <a:solidFill>
                  <a:schemeClr val="bg1"/>
                </a:solidFill>
              </a:rPr>
              <a:t>Veronika te ingoai te mata o Iesu </a:t>
            </a:r>
            <a:r>
              <a:rPr lang="en-NZ" sz="2800" dirty="0" smtClean="0">
                <a:solidFill>
                  <a:schemeClr val="bg1"/>
                </a:solidFill>
              </a:rPr>
              <a:t>Kirito.</a:t>
            </a:r>
          </a:p>
          <a:p>
            <a:r>
              <a:rPr lang="mi-NZ" sz="2800" dirty="0" smtClean="0">
                <a:solidFill>
                  <a:schemeClr val="bg1"/>
                </a:solidFill>
              </a:rPr>
              <a:t>(Cook </a:t>
            </a:r>
            <a:r>
              <a:rPr lang="mi-NZ" sz="2800" dirty="0">
                <a:solidFill>
                  <a:schemeClr val="bg1"/>
                </a:solidFill>
              </a:rPr>
              <a:t>Islands)</a:t>
            </a:r>
            <a:endParaRPr lang="en-AU" sz="2800" dirty="0">
              <a:solidFill>
                <a:schemeClr val="bg1"/>
              </a:solidFill>
            </a:endParaRPr>
          </a:p>
          <a:p>
            <a:endParaRPr lang="en-US" dirty="0"/>
          </a:p>
        </p:txBody>
      </p:sp>
    </p:spTree>
    <p:extLst>
      <p:ext uri="{BB962C8B-B14F-4D97-AF65-F5344CB8AC3E}">
        <p14:creationId xmlns="" xmlns:p14="http://schemas.microsoft.com/office/powerpoint/2010/main" val="282943299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7 Irish crop small.jpg"/>
          <p:cNvPicPr/>
          <p:nvPr/>
        </p:nvPicPr>
        <p:blipFill>
          <a:blip r:embed="rId3" cstate="screen"/>
          <a:stretch>
            <a:fillRect/>
          </a:stretch>
        </p:blipFill>
        <p:spPr>
          <a:xfrm>
            <a:off x="4361922" y="218070"/>
            <a:ext cx="4682652" cy="6516463"/>
          </a:xfrm>
          <a:prstGeom prst="rect">
            <a:avLst/>
          </a:prstGeom>
          <a:ln w="19050">
            <a:solidFill>
              <a:schemeClr val="tx1">
                <a:lumMod val="75000"/>
                <a:lumOff val="25000"/>
              </a:schemeClr>
            </a:solidFill>
          </a:ln>
        </p:spPr>
      </p:pic>
      <p:sp>
        <p:nvSpPr>
          <p:cNvPr id="5" name="TextBox 4"/>
          <p:cNvSpPr txBox="1"/>
          <p:nvPr/>
        </p:nvSpPr>
        <p:spPr>
          <a:xfrm>
            <a:off x="225022" y="461395"/>
            <a:ext cx="4008608" cy="3108544"/>
          </a:xfrm>
          <a:prstGeom prst="rect">
            <a:avLst/>
          </a:prstGeom>
          <a:noFill/>
        </p:spPr>
        <p:txBody>
          <a:bodyPr wrap="square" rtlCol="0">
            <a:spAutoFit/>
          </a:bodyPr>
          <a:lstStyle/>
          <a:p>
            <a:r>
              <a:rPr lang="mi-NZ" sz="2800" b="1" dirty="0" smtClean="0"/>
              <a:t>			</a:t>
            </a:r>
            <a:r>
              <a:rPr lang="mi-NZ" sz="2800" dirty="0" smtClean="0">
                <a:solidFill>
                  <a:schemeClr val="bg1"/>
                </a:solidFill>
              </a:rPr>
              <a:t>VII   </a:t>
            </a:r>
          </a:p>
          <a:p>
            <a:r>
              <a:rPr lang="mi-NZ" sz="2800" dirty="0" smtClean="0">
                <a:solidFill>
                  <a:schemeClr val="bg1"/>
                </a:solidFill>
              </a:rPr>
              <a:t>Jesus </a:t>
            </a:r>
            <a:r>
              <a:rPr lang="mi-NZ" sz="2800" dirty="0">
                <a:solidFill>
                  <a:schemeClr val="bg1"/>
                </a:solidFill>
              </a:rPr>
              <a:t>falls for the second </a:t>
            </a:r>
            <a:r>
              <a:rPr lang="mi-NZ" sz="2800" dirty="0" smtClean="0">
                <a:solidFill>
                  <a:schemeClr val="bg1"/>
                </a:solidFill>
              </a:rPr>
              <a:t>time.</a:t>
            </a:r>
          </a:p>
          <a:p>
            <a:endParaRPr lang="en-AU" sz="2800" dirty="0">
              <a:solidFill>
                <a:schemeClr val="bg1"/>
              </a:solidFill>
            </a:endParaRPr>
          </a:p>
          <a:p>
            <a:r>
              <a:rPr lang="en-US" sz="2800" dirty="0" err="1" smtClean="0">
                <a:solidFill>
                  <a:schemeClr val="bg1"/>
                </a:solidFill>
              </a:rPr>
              <a:t>Íosa</a:t>
            </a:r>
            <a:r>
              <a:rPr lang="en-US" sz="2800" dirty="0" smtClean="0">
                <a:solidFill>
                  <a:schemeClr val="bg1"/>
                </a:solidFill>
              </a:rPr>
              <a:t> falls </a:t>
            </a:r>
            <a:r>
              <a:rPr lang="en-US" sz="2800" dirty="0" err="1" smtClean="0">
                <a:solidFill>
                  <a:schemeClr val="bg1"/>
                </a:solidFill>
              </a:rPr>
              <a:t>ama</a:t>
            </a:r>
            <a:r>
              <a:rPr lang="en-US" sz="2800" dirty="0" smtClean="0">
                <a:solidFill>
                  <a:schemeClr val="bg1"/>
                </a:solidFill>
              </a:rPr>
              <a:t> don </a:t>
            </a:r>
            <a:r>
              <a:rPr lang="en-US" sz="2800" dirty="0" err="1" smtClean="0">
                <a:solidFill>
                  <a:schemeClr val="bg1"/>
                </a:solidFill>
              </a:rPr>
              <a:t>dara</a:t>
            </a:r>
            <a:r>
              <a:rPr lang="en-US" sz="2800" dirty="0" smtClean="0">
                <a:solidFill>
                  <a:schemeClr val="bg1"/>
                </a:solidFill>
              </a:rPr>
              <a:t>.</a:t>
            </a:r>
            <a:r>
              <a:rPr lang="en-AU" sz="2800" dirty="0" smtClean="0">
                <a:solidFill>
                  <a:schemeClr val="bg1"/>
                </a:solidFill>
              </a:rPr>
              <a:t> </a:t>
            </a:r>
            <a:r>
              <a:rPr lang="mi-NZ" sz="2800" dirty="0" smtClean="0">
                <a:solidFill>
                  <a:schemeClr val="bg1"/>
                </a:solidFill>
              </a:rPr>
              <a:t>(Ireland</a:t>
            </a:r>
            <a:r>
              <a:rPr lang="mi-NZ" sz="2800" dirty="0">
                <a:solidFill>
                  <a:schemeClr val="bg1"/>
                </a:solidFill>
              </a:rPr>
              <a:t>)</a:t>
            </a:r>
            <a:endParaRPr lang="en-AU" sz="2800" dirty="0">
              <a:solidFill>
                <a:schemeClr val="bg1"/>
              </a:solidFill>
            </a:endParaRPr>
          </a:p>
          <a:p>
            <a:r>
              <a:rPr lang="en-US" sz="2800" dirty="0" smtClean="0">
                <a:solidFill>
                  <a:schemeClr val="bg1"/>
                </a:solidFill>
              </a:rPr>
              <a:t>  </a:t>
            </a:r>
            <a:endParaRPr lang="en-US" sz="2800" dirty="0">
              <a:solidFill>
                <a:schemeClr val="bg1"/>
              </a:solidFill>
            </a:endParaRPr>
          </a:p>
        </p:txBody>
      </p:sp>
    </p:spTree>
    <p:extLst>
      <p:ext uri="{BB962C8B-B14F-4D97-AF65-F5344CB8AC3E}">
        <p14:creationId xmlns="" xmlns:p14="http://schemas.microsoft.com/office/powerpoint/2010/main" val="410451196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8 NZ Tartan crop small.jpg"/>
          <p:cNvPicPr/>
          <p:nvPr/>
        </p:nvPicPr>
        <p:blipFill>
          <a:blip r:embed="rId3" cstate="screen"/>
          <a:stretch>
            <a:fillRect/>
          </a:stretch>
        </p:blipFill>
        <p:spPr>
          <a:xfrm>
            <a:off x="4297777" y="166760"/>
            <a:ext cx="4629426" cy="6465152"/>
          </a:xfrm>
          <a:prstGeom prst="rect">
            <a:avLst/>
          </a:prstGeom>
          <a:ln w="12700">
            <a:solidFill>
              <a:schemeClr val="tx1">
                <a:lumMod val="95000"/>
                <a:lumOff val="5000"/>
              </a:schemeClr>
            </a:solidFill>
          </a:ln>
        </p:spPr>
      </p:pic>
      <p:sp>
        <p:nvSpPr>
          <p:cNvPr id="3" name="TextBox 2"/>
          <p:cNvSpPr txBox="1"/>
          <p:nvPr/>
        </p:nvSpPr>
        <p:spPr>
          <a:xfrm>
            <a:off x="304800" y="519696"/>
            <a:ext cx="3851854" cy="3385542"/>
          </a:xfrm>
          <a:prstGeom prst="rect">
            <a:avLst/>
          </a:prstGeom>
          <a:noFill/>
        </p:spPr>
        <p:txBody>
          <a:bodyPr wrap="square" rtlCol="0">
            <a:spAutoFit/>
          </a:bodyPr>
          <a:lstStyle/>
          <a:p>
            <a:r>
              <a:rPr lang="mi-NZ" sz="2800" b="1" dirty="0" smtClean="0"/>
              <a:t>			</a:t>
            </a:r>
            <a:r>
              <a:rPr lang="mi-NZ" sz="2800" dirty="0" smtClean="0">
                <a:solidFill>
                  <a:schemeClr val="bg1"/>
                </a:solidFill>
              </a:rPr>
              <a:t>VIII   </a:t>
            </a:r>
          </a:p>
          <a:p>
            <a:r>
              <a:rPr lang="mi-NZ" sz="2800" dirty="0" smtClean="0">
                <a:solidFill>
                  <a:schemeClr val="bg1"/>
                </a:solidFill>
              </a:rPr>
              <a:t>Jesus </a:t>
            </a:r>
            <a:r>
              <a:rPr lang="mi-NZ" sz="2800" dirty="0">
                <a:solidFill>
                  <a:schemeClr val="bg1"/>
                </a:solidFill>
              </a:rPr>
              <a:t>comforts the holy </a:t>
            </a:r>
            <a:r>
              <a:rPr lang="mi-NZ" sz="2800" dirty="0" smtClean="0">
                <a:solidFill>
                  <a:schemeClr val="bg1"/>
                </a:solidFill>
              </a:rPr>
              <a:t>women.</a:t>
            </a:r>
          </a:p>
          <a:p>
            <a:endParaRPr lang="mi-NZ" sz="2800" dirty="0" smtClean="0">
              <a:solidFill>
                <a:schemeClr val="bg1"/>
              </a:solidFill>
            </a:endParaRPr>
          </a:p>
          <a:p>
            <a:r>
              <a:rPr lang="mi-NZ" sz="2800" dirty="0" smtClean="0">
                <a:solidFill>
                  <a:schemeClr val="bg1"/>
                </a:solidFill>
              </a:rPr>
              <a:t>Iosa a’toirt cofhurtachd do na mnathan noamh.</a:t>
            </a:r>
            <a:endParaRPr lang="en-AU" sz="2800" dirty="0">
              <a:solidFill>
                <a:schemeClr val="bg1"/>
              </a:solidFill>
            </a:endParaRPr>
          </a:p>
          <a:p>
            <a:r>
              <a:rPr lang="mi-NZ" sz="2800" dirty="0" smtClean="0">
                <a:solidFill>
                  <a:schemeClr val="bg1"/>
                </a:solidFill>
              </a:rPr>
              <a:t>(Scotland</a:t>
            </a:r>
            <a:r>
              <a:rPr lang="mi-NZ" sz="2800" dirty="0">
                <a:solidFill>
                  <a:schemeClr val="bg1"/>
                </a:solidFill>
              </a:rPr>
              <a:t>)</a:t>
            </a:r>
            <a:endParaRPr lang="en-AU" sz="2800" dirty="0">
              <a:solidFill>
                <a:schemeClr val="bg1"/>
              </a:solidFill>
            </a:endParaRPr>
          </a:p>
          <a:p>
            <a:endParaRPr lang="en-US" dirty="0"/>
          </a:p>
        </p:txBody>
      </p:sp>
    </p:spTree>
    <p:extLst>
      <p:ext uri="{BB962C8B-B14F-4D97-AF65-F5344CB8AC3E}">
        <p14:creationId xmlns="" xmlns:p14="http://schemas.microsoft.com/office/powerpoint/2010/main" val="1189020456"/>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419</TotalTime>
  <Words>1566</Words>
  <Application>Microsoft Office PowerPoint</Application>
  <PresentationFormat>On-screen Show (4:3)</PresentationFormat>
  <Paragraphs>138</Paragraphs>
  <Slides>17</Slides>
  <Notes>15</Notes>
  <HiddenSlides>0</HiddenSlides>
  <MMClips>0</MMClips>
  <ScaleCrop>false</ScaleCrop>
  <HeadingPairs>
    <vt:vector size="4" baseType="variant">
      <vt:variant>
        <vt:lpstr>Theme</vt:lpstr>
      </vt:variant>
      <vt:variant>
        <vt:i4>1</vt:i4>
      </vt:variant>
      <vt:variant>
        <vt:lpstr>Slide Titles</vt:lpstr>
      </vt:variant>
      <vt:variant>
        <vt:i4>17</vt:i4>
      </vt:variant>
    </vt:vector>
  </HeadingPairs>
  <TitlesOfParts>
    <vt:vector size="18" baseType="lpstr">
      <vt:lpstr>Office Theme</vt:lpstr>
      <vt:lpstr>The Stations of the Cross</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vector>
  </TitlesOfParts>
  <Company>Caritas</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Catherine  Gibbs</dc:creator>
  <cp:lastModifiedBy> </cp:lastModifiedBy>
  <cp:revision>66</cp:revision>
  <dcterms:created xsi:type="dcterms:W3CDTF">2012-10-21T07:42:20Z</dcterms:created>
  <dcterms:modified xsi:type="dcterms:W3CDTF">2012-11-13T00:54:41Z</dcterms:modified>
</cp:coreProperties>
</file>